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1063" r:id="rId3"/>
    <p:sldId id="1064" r:id="rId4"/>
    <p:sldId id="1579" r:id="rId5"/>
    <p:sldId id="1580" r:id="rId6"/>
    <p:sldId id="1581" r:id="rId7"/>
    <p:sldId id="1507" r:id="rId8"/>
    <p:sldId id="1583" r:id="rId9"/>
    <p:sldId id="1585" r:id="rId10"/>
    <p:sldId id="1586" r:id="rId11"/>
    <p:sldId id="1587" r:id="rId12"/>
    <p:sldId id="1515" r:id="rId13"/>
    <p:sldId id="549" r:id="rId14"/>
    <p:sldId id="1588" r:id="rId15"/>
    <p:sldId id="544" r:id="rId16"/>
    <p:sldId id="1591" r:id="rId17"/>
    <p:sldId id="1592" r:id="rId18"/>
    <p:sldId id="772" r:id="rId19"/>
    <p:sldId id="1453" r:id="rId20"/>
    <p:sldId id="1454" r:id="rId21"/>
    <p:sldId id="1455" r:id="rId22"/>
    <p:sldId id="159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D722C2-0BF7-4158-A5E9-15F4B77721B6}"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8E7BC7-C610-40E1-91AF-7B508C53893B}" type="slidenum">
              <a:rPr lang="en-GB" smtClean="0"/>
              <a:t>‹#›</a:t>
            </a:fld>
            <a:endParaRPr lang="en-GB"/>
          </a:p>
        </p:txBody>
      </p:sp>
    </p:spTree>
    <p:extLst>
      <p:ext uri="{BB962C8B-B14F-4D97-AF65-F5344CB8AC3E}">
        <p14:creationId xmlns:p14="http://schemas.microsoft.com/office/powerpoint/2010/main" val="2100835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2</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648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Slide Image Placeholder 1"/>
          <p:cNvSpPr>
            <a:spLocks noGrp="1" noRot="1" noChangeAspect="1" noTextEdit="1"/>
          </p:cNvSpPr>
          <p:nvPr>
            <p:ph type="sldImg"/>
          </p:nvPr>
        </p:nvSpPr>
        <p:spPr bwMode="auto">
          <a:noFill/>
          <a:ln>
            <a:solidFill>
              <a:srgbClr val="000000"/>
            </a:solidFill>
            <a:miter lim="800000"/>
            <a:headEnd/>
            <a:tailEnd/>
          </a:ln>
        </p:spPr>
      </p:sp>
      <p:sp>
        <p:nvSpPr>
          <p:cNvPr id="74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74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6804F0-C437-4C43-9B9E-7EA847658252}"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8936-05DB-40AA-9707-D3EA4BA31C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1CFCD87-131C-4914-A297-1234CFD736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DA2439B-6367-4C0A-A2A0-01DF4DEAB6E9}"/>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51B31B0D-255E-4B04-A05B-7D1BBCD8C1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265B6D-61D2-4443-B97E-809BFF6EC308}"/>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1184271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98694-127C-4697-9945-E77735026F6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B04375-064D-48BB-9FC5-5A9B1CA5F7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5A1B73-E2E2-403C-8768-19DB809695C8}"/>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D7D3019B-F0C5-490B-9A75-BCDFD7F619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37E7CE-E7D2-4023-806E-E0E592BEB6C3}"/>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9077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822A44-2B4F-4A81-A5AE-AF9C93DF5C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EED0B3-95AE-42ED-A7E3-F9D649152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BA0FE7-8F8B-4BF7-8D67-A13D86190F63}"/>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EF5BFBFF-8563-4D9E-BF5F-4F79A487D0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35175-2F91-4852-B8A7-0FFF2908067F}"/>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83950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7600" y="1981200"/>
            <a:ext cx="5080000" cy="4114800"/>
          </a:xfrm>
        </p:spPr>
        <p:txBody>
          <a:bodyPr/>
          <a:lstStyle/>
          <a:p>
            <a:pPr lvl="0"/>
            <a:endParaRPr lang="en-US" noProof="0" dirty="0"/>
          </a:p>
        </p:txBody>
      </p:sp>
      <p:sp>
        <p:nvSpPr>
          <p:cNvPr id="5" name="Footer Placeholder 4">
            <a:extLst>
              <a:ext uri="{FF2B5EF4-FFF2-40B4-BE49-F238E27FC236}">
                <a16:creationId xmlns:a16="http://schemas.microsoft.com/office/drawing/2014/main" id="{8DF60B48-C98A-4F17-84AA-B9DE69699CBE}"/>
              </a:ext>
            </a:extLst>
          </p:cNvPr>
          <p:cNvSpPr>
            <a:spLocks noGrp="1"/>
          </p:cNvSpPr>
          <p:nvPr>
            <p:ph type="ftr" sz="quarter" idx="11"/>
          </p:nvPr>
        </p:nvSpPr>
        <p:spPr>
          <a:xfrm>
            <a:off x="2325189" y="6369413"/>
            <a:ext cx="6936376" cy="365125"/>
          </a:xfrm>
          <a:prstGeom prst="rect">
            <a:avLst/>
          </a:prstGeom>
        </p:spPr>
        <p:txBody>
          <a:bodyPr/>
          <a:lstStyle/>
          <a:p>
            <a:r>
              <a:rPr lang="en-GB" dirty="0"/>
              <a:t>Tourism Theories, Concepts and Models by McKercher and Prideaux © Goodfellow Publishers 2021</a:t>
            </a:r>
          </a:p>
        </p:txBody>
      </p:sp>
    </p:spTree>
    <p:extLst>
      <p:ext uri="{BB962C8B-B14F-4D97-AF65-F5344CB8AC3E}">
        <p14:creationId xmlns:p14="http://schemas.microsoft.com/office/powerpoint/2010/main" val="394278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BF65B-DBA9-4279-BEB6-5C32633818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938300-3E3A-4E67-8491-DB4EB0389C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733F59-FBFF-4F57-B5F2-3702D52D5C5B}"/>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8603980E-D3E7-473F-B0A1-CBE2BE6964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B3D4FE-0784-470A-A42E-F6DC69F8F4C8}"/>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722754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09B06-8194-470F-808C-2331A64A3C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C00567-A9BF-4143-9AAD-F1A8937A61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E03255-C503-4F3E-9CF8-67CAFB021588}"/>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A8055DE0-927F-4C00-8B06-C5BE7FEFF8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AE0345-B0F4-4412-A003-7008D53D21B7}"/>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4146387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60238-4A40-4451-A627-7B8868DBE0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FF53AF-8815-4D26-B581-1CE061314C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CCB354-366F-4554-A198-E64421C903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38F86A-E082-40C2-9069-50CE8DD18B3D}"/>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6" name="Footer Placeholder 5">
            <a:extLst>
              <a:ext uri="{FF2B5EF4-FFF2-40B4-BE49-F238E27FC236}">
                <a16:creationId xmlns:a16="http://schemas.microsoft.com/office/drawing/2014/main" id="{B5DA5EF9-465C-434E-B8AC-03385615A3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657AC0-FFBF-4FB1-9305-5BB485C49A80}"/>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64975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3312-22A6-4524-B813-2DB74EE562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F11F29-7FE1-403A-BADB-7F6746CE0A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BA2AD-8183-4E73-A5DE-F509408C4D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7C98E1-642E-4F69-B8DA-B9877AE5F5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D91A10-3220-4992-B514-FE9C28FED9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1F9C1C-2FDD-4755-A700-98773E100D2A}"/>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8" name="Footer Placeholder 7">
            <a:extLst>
              <a:ext uri="{FF2B5EF4-FFF2-40B4-BE49-F238E27FC236}">
                <a16:creationId xmlns:a16="http://schemas.microsoft.com/office/drawing/2014/main" id="{6F0ACAC1-4A63-4A66-AAA0-395FA31921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D2360E-1040-4DCE-979F-86F9F2DF8802}"/>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2116446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0112-89C1-4BFE-9106-48A3FCA259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78C2F0-1B03-4870-82DD-8AE41CF772B9}"/>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4" name="Footer Placeholder 3">
            <a:extLst>
              <a:ext uri="{FF2B5EF4-FFF2-40B4-BE49-F238E27FC236}">
                <a16:creationId xmlns:a16="http://schemas.microsoft.com/office/drawing/2014/main" id="{3F143E3F-603D-4EB5-A862-685247370C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D0BE102-3021-4176-A094-5E4967889AE3}"/>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309295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F007B-CB13-4F27-AEAF-65EC6289EBF8}"/>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3" name="Footer Placeholder 2">
            <a:extLst>
              <a:ext uri="{FF2B5EF4-FFF2-40B4-BE49-F238E27FC236}">
                <a16:creationId xmlns:a16="http://schemas.microsoft.com/office/drawing/2014/main" id="{C267ED29-BF25-481D-98F2-BC1734B4FC3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2A9484-1203-42D6-9C29-1B78ED24C051}"/>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108700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EA9D-1903-4545-A307-2D0C6F9161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2B4954-E44F-4BCA-83D9-C1FA76068F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BD1A95-29C8-4868-B936-DBA795CEF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46773A-C9AE-40B3-B897-F94AF0F1A806}"/>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6" name="Footer Placeholder 5">
            <a:extLst>
              <a:ext uri="{FF2B5EF4-FFF2-40B4-BE49-F238E27FC236}">
                <a16:creationId xmlns:a16="http://schemas.microsoft.com/office/drawing/2014/main" id="{53F178BF-6E94-4096-9006-1DA489E002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C5CE0A-CD7F-4102-AAF6-AE04718D4F8C}"/>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260732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FD0E6-9772-4A2B-A864-42192932CB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3DB5A1-D15B-414F-AD06-683F3B683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EA84750-BBB7-4E26-A21A-D9B535CB0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6EBA02-F8B0-4323-8C7F-590371AA37CD}"/>
              </a:ext>
            </a:extLst>
          </p:cNvPr>
          <p:cNvSpPr>
            <a:spLocks noGrp="1"/>
          </p:cNvSpPr>
          <p:nvPr>
            <p:ph type="dt" sz="half" idx="10"/>
          </p:nvPr>
        </p:nvSpPr>
        <p:spPr/>
        <p:txBody>
          <a:bodyPr/>
          <a:lstStyle/>
          <a:p>
            <a:fld id="{93CBCDE3-1BD7-4DC8-830A-58136CAD1856}" type="datetimeFigureOut">
              <a:rPr lang="en-GB" smtClean="0"/>
              <a:t>07/09/2021</a:t>
            </a:fld>
            <a:endParaRPr lang="en-GB"/>
          </a:p>
        </p:txBody>
      </p:sp>
      <p:sp>
        <p:nvSpPr>
          <p:cNvPr id="6" name="Footer Placeholder 5">
            <a:extLst>
              <a:ext uri="{FF2B5EF4-FFF2-40B4-BE49-F238E27FC236}">
                <a16:creationId xmlns:a16="http://schemas.microsoft.com/office/drawing/2014/main" id="{D93CA3E5-ECFC-4B23-8EC1-6D841576FC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7E6190-161F-4F59-B897-0B5925C6A5FA}"/>
              </a:ext>
            </a:extLst>
          </p:cNvPr>
          <p:cNvSpPr>
            <a:spLocks noGrp="1"/>
          </p:cNvSpPr>
          <p:nvPr>
            <p:ph type="sldNum" sz="quarter" idx="12"/>
          </p:nvPr>
        </p:nvSpPr>
        <p:spPr/>
        <p:txBody>
          <a:bodyPr/>
          <a:lstStyle/>
          <a:p>
            <a:fld id="{A0B68278-00CD-4F87-BD20-62DC506EA04F}" type="slidenum">
              <a:rPr lang="en-GB" smtClean="0"/>
              <a:t>‹#›</a:t>
            </a:fld>
            <a:endParaRPr lang="en-GB"/>
          </a:p>
        </p:txBody>
      </p:sp>
    </p:spTree>
    <p:extLst>
      <p:ext uri="{BB962C8B-B14F-4D97-AF65-F5344CB8AC3E}">
        <p14:creationId xmlns:p14="http://schemas.microsoft.com/office/powerpoint/2010/main" val="151895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D9BB70-17AE-4057-8A98-75AF7BC2FF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C88ADD-4758-411F-81A2-E7ADC9D15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B13FEA-78CC-4A1B-9C76-49956C1921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BCDE3-1BD7-4DC8-830A-58136CAD1856}" type="datetimeFigureOut">
              <a:rPr lang="en-GB" smtClean="0"/>
              <a:t>07/09/2021</a:t>
            </a:fld>
            <a:endParaRPr lang="en-GB"/>
          </a:p>
        </p:txBody>
      </p:sp>
      <p:sp>
        <p:nvSpPr>
          <p:cNvPr id="5" name="Footer Placeholder 4">
            <a:extLst>
              <a:ext uri="{FF2B5EF4-FFF2-40B4-BE49-F238E27FC236}">
                <a16:creationId xmlns:a16="http://schemas.microsoft.com/office/drawing/2014/main" id="{6DC26E68-C006-4C6A-A60B-02F6A1023F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6CB603-C6E8-4C46-A208-43E125347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68278-00CD-4F87-BD20-62DC506EA04F}" type="slidenum">
              <a:rPr lang="en-GB" smtClean="0"/>
              <a:t>‹#›</a:t>
            </a:fld>
            <a:endParaRPr lang="en-GB"/>
          </a:p>
        </p:txBody>
      </p:sp>
    </p:spTree>
    <p:extLst>
      <p:ext uri="{BB962C8B-B14F-4D97-AF65-F5344CB8AC3E}">
        <p14:creationId xmlns:p14="http://schemas.microsoft.com/office/powerpoint/2010/main" val="3235910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E5B85-9544-4D61-A8AB-4CF13AF2CF6C}"/>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05861B83-0B33-4699-81B4-EF0573DED3A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558500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052F-03FB-441E-96AC-3475971635F2}"/>
              </a:ext>
            </a:extLst>
          </p:cNvPr>
          <p:cNvSpPr>
            <a:spLocks noGrp="1"/>
          </p:cNvSpPr>
          <p:nvPr>
            <p:ph type="title"/>
          </p:nvPr>
        </p:nvSpPr>
        <p:spPr/>
        <p:txBody>
          <a:bodyPr/>
          <a:lstStyle/>
          <a:p>
            <a:r>
              <a:rPr lang="en-HK" dirty="0"/>
              <a:t>Two push factors: Anomie and Ego-enhancement</a:t>
            </a:r>
          </a:p>
        </p:txBody>
      </p:sp>
      <p:sp>
        <p:nvSpPr>
          <p:cNvPr id="5" name="Text Placeholder 4">
            <a:extLst>
              <a:ext uri="{FF2B5EF4-FFF2-40B4-BE49-F238E27FC236}">
                <a16:creationId xmlns:a16="http://schemas.microsoft.com/office/drawing/2014/main" id="{F1F699E9-0239-4113-841B-CBA265D764A1}"/>
              </a:ext>
            </a:extLst>
          </p:cNvPr>
          <p:cNvSpPr>
            <a:spLocks noGrp="1"/>
          </p:cNvSpPr>
          <p:nvPr>
            <p:ph type="body" idx="1"/>
          </p:nvPr>
        </p:nvSpPr>
        <p:spPr/>
        <p:txBody>
          <a:bodyPr/>
          <a:lstStyle/>
          <a:p>
            <a:r>
              <a:rPr lang="en-HK" sz="2800" dirty="0"/>
              <a:t>Anomie</a:t>
            </a:r>
            <a:r>
              <a:rPr lang="en-HK" dirty="0"/>
              <a:t>	</a:t>
            </a:r>
          </a:p>
        </p:txBody>
      </p:sp>
      <p:sp>
        <p:nvSpPr>
          <p:cNvPr id="6" name="Content Placeholder 5">
            <a:extLst>
              <a:ext uri="{FF2B5EF4-FFF2-40B4-BE49-F238E27FC236}">
                <a16:creationId xmlns:a16="http://schemas.microsoft.com/office/drawing/2014/main" id="{290E81CB-A491-4DD8-9089-C480900DB964}"/>
              </a:ext>
            </a:extLst>
          </p:cNvPr>
          <p:cNvSpPr>
            <a:spLocks noGrp="1"/>
          </p:cNvSpPr>
          <p:nvPr>
            <p:ph sz="half" idx="2"/>
          </p:nvPr>
        </p:nvSpPr>
        <p:spPr/>
        <p:txBody>
          <a:bodyPr>
            <a:normAutofit fontScale="85000" lnSpcReduction="10000"/>
          </a:bodyPr>
          <a:lstStyle/>
          <a:p>
            <a:r>
              <a:rPr lang="en-US" dirty="0"/>
              <a:t>A state of disequilibrium from an anomic or socially disoriented society.</a:t>
            </a:r>
          </a:p>
          <a:p>
            <a:r>
              <a:rPr lang="en-US" dirty="0"/>
              <a:t>Desire to get away from it all or transcend the isolation of everyday life </a:t>
            </a:r>
          </a:p>
          <a:p>
            <a:r>
              <a:rPr lang="en-US" dirty="0"/>
              <a:t>Tourism provides an opportunity for stronger and more influential social interaction for those living in an isolated world, or conversely social isolation if living in a world where privacy is at a premium</a:t>
            </a:r>
            <a:endParaRPr lang="en-HK" dirty="0"/>
          </a:p>
        </p:txBody>
      </p:sp>
      <p:sp>
        <p:nvSpPr>
          <p:cNvPr id="7" name="Text Placeholder 6">
            <a:extLst>
              <a:ext uri="{FF2B5EF4-FFF2-40B4-BE49-F238E27FC236}">
                <a16:creationId xmlns:a16="http://schemas.microsoft.com/office/drawing/2014/main" id="{91F28B21-D7CD-44BE-A9E1-806F8600BD6E}"/>
              </a:ext>
            </a:extLst>
          </p:cNvPr>
          <p:cNvSpPr>
            <a:spLocks noGrp="1"/>
          </p:cNvSpPr>
          <p:nvPr>
            <p:ph type="body" sz="quarter" idx="3"/>
          </p:nvPr>
        </p:nvSpPr>
        <p:spPr/>
        <p:txBody>
          <a:bodyPr>
            <a:normAutofit/>
          </a:bodyPr>
          <a:lstStyle/>
          <a:p>
            <a:r>
              <a:rPr lang="en-HK" sz="2800" dirty="0"/>
              <a:t>Ego-enhancement</a:t>
            </a:r>
          </a:p>
        </p:txBody>
      </p:sp>
      <p:sp>
        <p:nvSpPr>
          <p:cNvPr id="8" name="Content Placeholder 7">
            <a:extLst>
              <a:ext uri="{FF2B5EF4-FFF2-40B4-BE49-F238E27FC236}">
                <a16:creationId xmlns:a16="http://schemas.microsoft.com/office/drawing/2014/main" id="{296E01CC-C172-498C-9DE3-D751FB2176A2}"/>
              </a:ext>
            </a:extLst>
          </p:cNvPr>
          <p:cNvSpPr>
            <a:spLocks noGrp="1"/>
          </p:cNvSpPr>
          <p:nvPr>
            <p:ph sz="quarter" idx="4"/>
          </p:nvPr>
        </p:nvSpPr>
        <p:spPr/>
        <p:txBody>
          <a:bodyPr>
            <a:normAutofit fontScale="85000" lnSpcReduction="10000"/>
          </a:bodyPr>
          <a:lstStyle/>
          <a:p>
            <a:r>
              <a:rPr lang="en-US" dirty="0"/>
              <a:t>From time to time we need to have our ego boosted </a:t>
            </a:r>
          </a:p>
          <a:p>
            <a:r>
              <a:rPr lang="en-US" dirty="0"/>
              <a:t>One strategy is to travel where a tourist can go to a place where his/her social position is unknown and, consequently, can feel superior on that basis on such anonymity </a:t>
            </a:r>
          </a:p>
          <a:p>
            <a:r>
              <a:rPr lang="en-US" dirty="0"/>
              <a:t>Status can be gained when the person returns from the trip</a:t>
            </a:r>
            <a:endParaRPr lang="en-HK" dirty="0"/>
          </a:p>
        </p:txBody>
      </p:sp>
      <p:sp>
        <p:nvSpPr>
          <p:cNvPr id="4" name="Footer Placeholder 3">
            <a:extLst>
              <a:ext uri="{FF2B5EF4-FFF2-40B4-BE49-F238E27FC236}">
                <a16:creationId xmlns:a16="http://schemas.microsoft.com/office/drawing/2014/main" id="{415774C1-FF95-4CC1-93BB-73334045A6B4}"/>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157232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119E-34CC-4349-AC03-C8630C1713A4}"/>
              </a:ext>
            </a:extLst>
          </p:cNvPr>
          <p:cNvSpPr>
            <a:spLocks noGrp="1"/>
          </p:cNvSpPr>
          <p:nvPr>
            <p:ph type="title"/>
          </p:nvPr>
        </p:nvSpPr>
        <p:spPr/>
        <p:txBody>
          <a:bodyPr/>
          <a:lstStyle/>
          <a:p>
            <a:r>
              <a:rPr lang="en-HK" dirty="0"/>
              <a:t>Pull features</a:t>
            </a:r>
          </a:p>
        </p:txBody>
      </p:sp>
      <p:sp>
        <p:nvSpPr>
          <p:cNvPr id="3" name="Content Placeholder 2">
            <a:extLst>
              <a:ext uri="{FF2B5EF4-FFF2-40B4-BE49-F238E27FC236}">
                <a16:creationId xmlns:a16="http://schemas.microsoft.com/office/drawing/2014/main" id="{CF65797C-FAB4-4E3D-B451-29D3959DE752}"/>
              </a:ext>
            </a:extLst>
          </p:cNvPr>
          <p:cNvSpPr>
            <a:spLocks noGrp="1"/>
          </p:cNvSpPr>
          <p:nvPr>
            <p:ph idx="1"/>
          </p:nvPr>
        </p:nvSpPr>
        <p:spPr/>
        <p:txBody>
          <a:bodyPr>
            <a:normAutofit/>
          </a:bodyPr>
          <a:lstStyle/>
          <a:p>
            <a:r>
              <a:rPr lang="en-US" dirty="0"/>
              <a:t>Attributes of the destination that appeal to tourists </a:t>
            </a:r>
          </a:p>
          <a:p>
            <a:r>
              <a:rPr lang="en-US" dirty="0"/>
              <a:t>Encompasses social and cultural features, a destination’s physical characteristics and the range of attractions that exist to satisfy needs </a:t>
            </a:r>
          </a:p>
          <a:p>
            <a:r>
              <a:rPr lang="en-US" dirty="0"/>
              <a:t>The number of identified pull factors is limited only by the scope of the destination </a:t>
            </a:r>
          </a:p>
        </p:txBody>
      </p:sp>
      <p:sp>
        <p:nvSpPr>
          <p:cNvPr id="4" name="Footer Placeholder 3">
            <a:extLst>
              <a:ext uri="{FF2B5EF4-FFF2-40B4-BE49-F238E27FC236}">
                <a16:creationId xmlns:a16="http://schemas.microsoft.com/office/drawing/2014/main" id="{731A6723-26E3-4C1A-BB49-82327834A888}"/>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278651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Crompton (1979)</a:t>
            </a:r>
          </a:p>
        </p:txBody>
      </p:sp>
      <p:sp>
        <p:nvSpPr>
          <p:cNvPr id="3" name="Content Placeholder 2"/>
          <p:cNvSpPr>
            <a:spLocks noGrp="1"/>
          </p:cNvSpPr>
          <p:nvPr>
            <p:ph idx="1"/>
          </p:nvPr>
        </p:nvSpPr>
        <p:spPr/>
        <p:txBody>
          <a:bodyPr>
            <a:normAutofit/>
          </a:bodyPr>
          <a:lstStyle/>
          <a:p>
            <a:r>
              <a:rPr lang="en-US" dirty="0"/>
              <a:t>4 stage continuum in the travel decision process </a:t>
            </a:r>
          </a:p>
          <a:p>
            <a:pPr marL="914400" lvl="1" indent="-457200">
              <a:buFont typeface="+mj-lt"/>
              <a:buAutoNum type="arabicPeriod"/>
            </a:pPr>
            <a:r>
              <a:rPr lang="en-US" dirty="0"/>
              <a:t>Process begins with the recognition of a state if disequilibrium</a:t>
            </a:r>
          </a:p>
          <a:p>
            <a:pPr marL="1371600" lvl="2" indent="-457200">
              <a:buFont typeface="+mj-lt"/>
              <a:buAutoNum type="arabicPeriod"/>
            </a:pPr>
            <a:r>
              <a:rPr lang="en-US" dirty="0"/>
              <a:t>Short tern</a:t>
            </a:r>
          </a:p>
          <a:p>
            <a:pPr marL="1371600" lvl="2" indent="-457200">
              <a:buFont typeface="+mj-lt"/>
              <a:buAutoNum type="arabicPeriod"/>
            </a:pPr>
            <a:r>
              <a:rPr lang="en-US" dirty="0"/>
              <a:t>Long term</a:t>
            </a:r>
          </a:p>
          <a:p>
            <a:pPr marL="914400" lvl="1" indent="-457200">
              <a:buFont typeface="+mj-lt"/>
              <a:buAutoNum type="arabicPeriod"/>
            </a:pPr>
            <a:r>
              <a:rPr lang="en-US" dirty="0"/>
              <a:t>Satisfied by the second stage – recognition of the need for a break</a:t>
            </a:r>
          </a:p>
          <a:p>
            <a:pPr marL="914400" lvl="1" indent="-457200">
              <a:buFont typeface="+mj-lt"/>
              <a:buAutoNum type="arabicPeriod"/>
            </a:pPr>
            <a:r>
              <a:rPr lang="en-US" dirty="0"/>
              <a:t>Consideration of behavioral alternatives </a:t>
            </a:r>
          </a:p>
          <a:p>
            <a:pPr lvl="2"/>
            <a:r>
              <a:rPr lang="en-US" dirty="0"/>
              <a:t>Stay at home, travel for pleasure, to visit friends and relatives or or go on a business trip </a:t>
            </a:r>
          </a:p>
          <a:p>
            <a:pPr marL="914400" lvl="1" indent="-457200">
              <a:buFont typeface="+mj-lt"/>
              <a:buAutoNum type="arabicPeriod"/>
            </a:pPr>
            <a:r>
              <a:rPr lang="en-US" dirty="0"/>
              <a:t>Then a range of motives that can help determine the nature of the trip and the choice of destination</a:t>
            </a:r>
          </a:p>
          <a:p>
            <a:pPr marL="914400" lvl="1" indent="-457200">
              <a:buFont typeface="+mj-lt"/>
              <a:buAutoNum type="arabicPeriod"/>
            </a:pPr>
            <a:endParaRPr lang="en-US" dirty="0"/>
          </a:p>
          <a:p>
            <a:pPr lvl="1"/>
            <a:endParaRPr lang="en-US" dirty="0"/>
          </a:p>
        </p:txBody>
      </p:sp>
      <p:sp>
        <p:nvSpPr>
          <p:cNvPr id="4" name="Footer Placeholder 3">
            <a:extLst>
              <a:ext uri="{FF2B5EF4-FFF2-40B4-BE49-F238E27FC236}">
                <a16:creationId xmlns:a16="http://schemas.microsoft.com/office/drawing/2014/main" id="{87146BBF-A179-4B8A-AA33-92E9BC1F09A6}"/>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547176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itle 1"/>
          <p:cNvSpPr>
            <a:spLocks noGrp="1"/>
          </p:cNvSpPr>
          <p:nvPr>
            <p:ph type="title"/>
          </p:nvPr>
        </p:nvSpPr>
        <p:spPr/>
        <p:txBody>
          <a:bodyPr/>
          <a:lstStyle/>
          <a:p>
            <a:r>
              <a:rPr lang="en-US" dirty="0"/>
              <a:t>Crompton’s 9 motives</a:t>
            </a:r>
          </a:p>
        </p:txBody>
      </p:sp>
      <p:sp>
        <p:nvSpPr>
          <p:cNvPr id="305155" name="Content Placeholder 2"/>
          <p:cNvSpPr>
            <a:spLocks noGrp="1"/>
          </p:cNvSpPr>
          <p:nvPr>
            <p:ph idx="1"/>
          </p:nvPr>
        </p:nvSpPr>
        <p:spPr/>
        <p:txBody>
          <a:bodyPr>
            <a:normAutofit fontScale="92500" lnSpcReduction="20000"/>
          </a:bodyPr>
          <a:lstStyle/>
          <a:p>
            <a:r>
              <a:rPr lang="en-US" dirty="0"/>
              <a:t>9 factors (7 socio-psychological, 2 cultural)</a:t>
            </a:r>
          </a:p>
          <a:p>
            <a:r>
              <a:rPr lang="en-US" dirty="0"/>
              <a:t>Social psychological</a:t>
            </a:r>
          </a:p>
          <a:p>
            <a:pPr lvl="1"/>
            <a:r>
              <a:rPr lang="en-US" dirty="0"/>
              <a:t>Escape temporarily from a  mundane environment</a:t>
            </a:r>
          </a:p>
          <a:p>
            <a:pPr lvl="1"/>
            <a:r>
              <a:rPr lang="en-US" dirty="0"/>
              <a:t>Exploration and evaluation - opportunities to discover who they are, what is really important, and where they are heading in life</a:t>
            </a:r>
          </a:p>
          <a:p>
            <a:pPr lvl="1"/>
            <a:r>
              <a:rPr lang="en-US" dirty="0"/>
              <a:t>Relaxation</a:t>
            </a:r>
          </a:p>
          <a:p>
            <a:pPr lvl="1"/>
            <a:r>
              <a:rPr lang="en-US" dirty="0"/>
              <a:t>Prestige (often admitted personally, but attributed to others)</a:t>
            </a:r>
          </a:p>
          <a:p>
            <a:pPr lvl="1"/>
            <a:r>
              <a:rPr lang="en-US" dirty="0"/>
              <a:t>Regression - provide people with safe opportunities to be childish </a:t>
            </a:r>
          </a:p>
          <a:p>
            <a:pPr lvl="1"/>
            <a:r>
              <a:rPr lang="en-US" dirty="0"/>
              <a:t>Enhancement of kinship relationships </a:t>
            </a:r>
          </a:p>
          <a:p>
            <a:pPr lvl="1"/>
            <a:r>
              <a:rPr lang="en-US" dirty="0"/>
              <a:t>Social interactions  -  meet people and to enjoy company in a casual non-obligated context</a:t>
            </a:r>
          </a:p>
          <a:p>
            <a:r>
              <a:rPr lang="en-US" dirty="0"/>
              <a:t>Cultural factors</a:t>
            </a:r>
          </a:p>
          <a:p>
            <a:pPr lvl="1"/>
            <a:r>
              <a:rPr lang="en-US" dirty="0"/>
              <a:t>Novelty relating to trip experiences, satisfying curiosity, adventuresomeness</a:t>
            </a:r>
          </a:p>
          <a:p>
            <a:pPr lvl="1"/>
            <a:r>
              <a:rPr lang="en-US" dirty="0"/>
              <a:t>Education as a need to learn something about the world by having direct experience</a:t>
            </a:r>
          </a:p>
          <a:p>
            <a:endParaRPr lang="en-US" dirty="0"/>
          </a:p>
        </p:txBody>
      </p:sp>
      <p:sp>
        <p:nvSpPr>
          <p:cNvPr id="2" name="Footer Placeholder 1">
            <a:extLst>
              <a:ext uri="{FF2B5EF4-FFF2-40B4-BE49-F238E27FC236}">
                <a16:creationId xmlns:a16="http://schemas.microsoft.com/office/drawing/2014/main" id="{E44DDEC6-C210-43BA-B134-0D0CE06C317E}"/>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A7FA-4E4D-4551-BA4D-9E183AE549D4}"/>
              </a:ext>
            </a:extLst>
          </p:cNvPr>
          <p:cNvSpPr>
            <a:spLocks noGrp="1"/>
          </p:cNvSpPr>
          <p:nvPr>
            <p:ph type="title"/>
          </p:nvPr>
        </p:nvSpPr>
        <p:spPr/>
        <p:txBody>
          <a:bodyPr/>
          <a:lstStyle/>
          <a:p>
            <a:r>
              <a:rPr lang="en-HK" dirty="0"/>
              <a:t>Iso-Ahola (1982) optimal arousal theory</a:t>
            </a:r>
          </a:p>
        </p:txBody>
      </p:sp>
      <p:sp>
        <p:nvSpPr>
          <p:cNvPr id="3" name="Content Placeholder 2">
            <a:extLst>
              <a:ext uri="{FF2B5EF4-FFF2-40B4-BE49-F238E27FC236}">
                <a16:creationId xmlns:a16="http://schemas.microsoft.com/office/drawing/2014/main" id="{3100C8B3-7EA3-43CE-AB0B-8BF78F7C9EA8}"/>
              </a:ext>
            </a:extLst>
          </p:cNvPr>
          <p:cNvSpPr>
            <a:spLocks noGrp="1"/>
          </p:cNvSpPr>
          <p:nvPr>
            <p:ph idx="1"/>
          </p:nvPr>
        </p:nvSpPr>
        <p:spPr/>
        <p:txBody>
          <a:bodyPr>
            <a:normAutofit fontScale="77500" lnSpcReduction="20000"/>
          </a:bodyPr>
          <a:lstStyle/>
          <a:p>
            <a:r>
              <a:rPr lang="en-US" dirty="0"/>
              <a:t>People pursue leisure as a potential satisfaction-producer for two main reasons: </a:t>
            </a:r>
          </a:p>
          <a:p>
            <a:pPr lvl="1"/>
            <a:r>
              <a:rPr lang="en-US" dirty="0"/>
              <a:t>To provide certain intrinsic rewards such as feelings of mastery and competence; or </a:t>
            </a:r>
          </a:p>
          <a:p>
            <a:pPr lvl="1"/>
            <a:r>
              <a:rPr lang="en-US" dirty="0"/>
              <a:t>To leave the routine environment behind </a:t>
            </a:r>
          </a:p>
          <a:p>
            <a:r>
              <a:rPr lang="en-US" dirty="0"/>
              <a:t>Two elements of an ‘approach’ or ‘seeking’ and ‘avoidance’ or ‘escapist’ dimensions </a:t>
            </a:r>
          </a:p>
          <a:p>
            <a:pPr lvl="1"/>
            <a:r>
              <a:rPr lang="en-US" dirty="0"/>
              <a:t>People may be pushed to escape the personal world, such as personal problems, difficulties or the interpersonal world of co-workers, family members and relatives </a:t>
            </a:r>
          </a:p>
          <a:p>
            <a:pPr lvl="1"/>
            <a:r>
              <a:rPr lang="en-US" dirty="0"/>
              <a:t>They may seek personal rewards such as feelings of mastery, learning about other cultures and the like, or interpersonal rewards, such as deeper social interaction with family and friends, meeting new friends or socialising with members of a travel party </a:t>
            </a:r>
          </a:p>
          <a:p>
            <a:r>
              <a:rPr lang="en-US" dirty="0"/>
              <a:t>Together these four elements can be organised in a two-by-two matrix, where tourists can be placed in one of four cells</a:t>
            </a:r>
          </a:p>
          <a:p>
            <a:pPr lvl="1"/>
            <a:r>
              <a:rPr lang="en-US" dirty="0"/>
              <a:t>Escape their personal environment and seek personal rewards</a:t>
            </a:r>
          </a:p>
          <a:p>
            <a:pPr lvl="1"/>
            <a:r>
              <a:rPr lang="en-US" dirty="0"/>
              <a:t>Escape their personal environment and seek interpersonal rewards</a:t>
            </a:r>
          </a:p>
          <a:p>
            <a:pPr lvl="1"/>
            <a:r>
              <a:rPr lang="en-US" dirty="0"/>
              <a:t>Escape their interpersonal environment and seek personal rewards </a:t>
            </a:r>
          </a:p>
          <a:p>
            <a:pPr lvl="1"/>
            <a:r>
              <a:rPr lang="en-US" dirty="0"/>
              <a:t>Escape their interpersonal environment and seek interpersonal rewards</a:t>
            </a:r>
            <a:endParaRPr lang="en-HK" dirty="0"/>
          </a:p>
        </p:txBody>
      </p:sp>
      <p:sp>
        <p:nvSpPr>
          <p:cNvPr id="4" name="Footer Placeholder 3">
            <a:extLst>
              <a:ext uri="{FF2B5EF4-FFF2-40B4-BE49-F238E27FC236}">
                <a16:creationId xmlns:a16="http://schemas.microsoft.com/office/drawing/2014/main" id="{D7F10A1C-441F-4CB8-89DA-79090976BABF}"/>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99235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Title 1"/>
          <p:cNvSpPr>
            <a:spLocks noGrp="1"/>
          </p:cNvSpPr>
          <p:nvPr>
            <p:ph type="title"/>
          </p:nvPr>
        </p:nvSpPr>
        <p:spPr/>
        <p:txBody>
          <a:bodyPr/>
          <a:lstStyle/>
          <a:p>
            <a:r>
              <a:rPr lang="en-HK" dirty="0"/>
              <a:t>Gutman’s (1982) means-end chain theory</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dirty="0"/>
              <a:t>Practical framework to examine the push and pull relationship</a:t>
            </a:r>
          </a:p>
          <a:p>
            <a:pPr lvl="1">
              <a:defRPr/>
            </a:pPr>
            <a:r>
              <a:rPr lang="en-US" dirty="0">
                <a:ea typeface="+mn-ea"/>
              </a:rPr>
              <a:t>‘Means’ = destination attributes</a:t>
            </a:r>
          </a:p>
          <a:p>
            <a:pPr lvl="1">
              <a:defRPr/>
            </a:pPr>
            <a:r>
              <a:rPr lang="en-US" dirty="0">
                <a:ea typeface="+mn-ea"/>
              </a:rPr>
              <a:t>‘Ends’  = motivational forces</a:t>
            </a:r>
          </a:p>
          <a:p>
            <a:pPr>
              <a:defRPr/>
            </a:pPr>
            <a:r>
              <a:rPr lang="en-US" dirty="0"/>
              <a:t>Can help to determine the destination attributes that attract tourists </a:t>
            </a:r>
          </a:p>
          <a:p>
            <a:pPr>
              <a:defRPr/>
            </a:pPr>
            <a:r>
              <a:rPr lang="en-US" dirty="0"/>
              <a:t>Examines the relationships between these destination attributes and motivational forces </a:t>
            </a:r>
          </a:p>
          <a:p>
            <a:r>
              <a:rPr lang="en-US" dirty="0"/>
              <a:t>Customers do not purchase a product for its own sake, but </a:t>
            </a:r>
          </a:p>
          <a:p>
            <a:pPr lvl="1"/>
            <a:r>
              <a:rPr lang="en-US" dirty="0"/>
              <a:t>For the desired benefits that accrue or </a:t>
            </a:r>
          </a:p>
          <a:p>
            <a:pPr lvl="1"/>
            <a:r>
              <a:rPr lang="en-US" dirty="0"/>
              <a:t>To minimise undesired consequences</a:t>
            </a:r>
          </a:p>
          <a:p>
            <a:r>
              <a:rPr lang="en-US" dirty="0"/>
              <a:t>Products, and the attributes they possess, represent the “means” by which consumers obtain important consequences or benefits and reinforce important personal values or “ends” </a:t>
            </a:r>
          </a:p>
          <a:p>
            <a:pPr marL="0" indent="0">
              <a:buNone/>
              <a:defRPr/>
            </a:pPr>
            <a:endParaRPr lang="en-US" dirty="0"/>
          </a:p>
        </p:txBody>
      </p:sp>
      <p:sp>
        <p:nvSpPr>
          <p:cNvPr id="2" name="Footer Placeholder 1">
            <a:extLst>
              <a:ext uri="{FF2B5EF4-FFF2-40B4-BE49-F238E27FC236}">
                <a16:creationId xmlns:a16="http://schemas.microsoft.com/office/drawing/2014/main" id="{811A02CA-061C-45CD-BE7E-882A9F074BFD}"/>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elements</a:t>
            </a:r>
          </a:p>
        </p:txBody>
      </p:sp>
      <p:sp>
        <p:nvSpPr>
          <p:cNvPr id="3" name="Content Placeholder 2"/>
          <p:cNvSpPr>
            <a:spLocks noGrp="1"/>
          </p:cNvSpPr>
          <p:nvPr>
            <p:ph idx="1"/>
          </p:nvPr>
        </p:nvSpPr>
        <p:spPr/>
        <p:txBody>
          <a:bodyPr>
            <a:normAutofit/>
          </a:bodyPr>
          <a:lstStyle/>
          <a:p>
            <a:r>
              <a:rPr lang="en-US" dirty="0"/>
              <a:t>The features or aspects of a product or service (physical or abstract) </a:t>
            </a:r>
          </a:p>
          <a:p>
            <a:r>
              <a:rPr lang="en-US" dirty="0"/>
              <a:t>Consequences (benefits accruing to users when they experience the product or service whether functional or psychosocial) and </a:t>
            </a:r>
          </a:p>
          <a:p>
            <a:r>
              <a:rPr lang="en-US" dirty="0"/>
              <a:t>Value as the highest level of end, and the most fundamental goal</a:t>
            </a:r>
          </a:p>
          <a:p>
            <a:endParaRPr lang="en-US" dirty="0"/>
          </a:p>
          <a:p>
            <a:r>
              <a:rPr lang="en-US" dirty="0"/>
              <a:t>Example: visit an area because it has nice beaches (product), with the consequence that someone can get a tan, looking good or feeling better. But as one digs deeper, the true value is one of self esteem and feeling better about oneself</a:t>
            </a:r>
          </a:p>
        </p:txBody>
      </p:sp>
      <p:sp>
        <p:nvSpPr>
          <p:cNvPr id="4" name="Footer Placeholder 3">
            <a:extLst>
              <a:ext uri="{FF2B5EF4-FFF2-40B4-BE49-F238E27FC236}">
                <a16:creationId xmlns:a16="http://schemas.microsoft.com/office/drawing/2014/main" id="{2657DCBA-448F-40F9-8BDF-5EE752D875EC}"/>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327197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0F5A8-5207-4140-B630-B7456723A645}"/>
              </a:ext>
            </a:extLst>
          </p:cNvPr>
          <p:cNvSpPr>
            <a:spLocks noGrp="1"/>
          </p:cNvSpPr>
          <p:nvPr>
            <p:ph type="title"/>
          </p:nvPr>
        </p:nvSpPr>
        <p:spPr/>
        <p:txBody>
          <a:bodyPr/>
          <a:lstStyle/>
          <a:p>
            <a:r>
              <a:rPr lang="en-HK" dirty="0"/>
              <a:t>Pearce’s travel career pattern (ladder)</a:t>
            </a:r>
          </a:p>
        </p:txBody>
      </p:sp>
      <p:sp>
        <p:nvSpPr>
          <p:cNvPr id="3" name="Content Placeholder 2">
            <a:extLst>
              <a:ext uri="{FF2B5EF4-FFF2-40B4-BE49-F238E27FC236}">
                <a16:creationId xmlns:a16="http://schemas.microsoft.com/office/drawing/2014/main" id="{B332D809-D660-46E0-80B6-403AAB6A717B}"/>
              </a:ext>
            </a:extLst>
          </p:cNvPr>
          <p:cNvSpPr>
            <a:spLocks noGrp="1"/>
          </p:cNvSpPr>
          <p:nvPr>
            <p:ph idx="1"/>
          </p:nvPr>
        </p:nvSpPr>
        <p:spPr/>
        <p:txBody>
          <a:bodyPr>
            <a:normAutofit fontScale="92500" lnSpcReduction="10000"/>
          </a:bodyPr>
          <a:lstStyle/>
          <a:p>
            <a:r>
              <a:rPr lang="en-HK" dirty="0"/>
              <a:t>Current state of the art</a:t>
            </a:r>
          </a:p>
          <a:p>
            <a:r>
              <a:rPr lang="en-US" dirty="0"/>
              <a:t>Trip decisions are influenced by the mix of and the relative importance placed on different tiers of motives 	</a:t>
            </a:r>
          </a:p>
          <a:p>
            <a:r>
              <a:rPr lang="en-US" dirty="0"/>
              <a:t>Motives can be classified into three broad categories: </a:t>
            </a:r>
          </a:p>
          <a:p>
            <a:pPr lvl="1"/>
            <a:r>
              <a:rPr lang="en-US" dirty="0"/>
              <a:t>Core motives relating primarily to novelty, escape, relaxation and relationships</a:t>
            </a:r>
          </a:p>
          <a:p>
            <a:pPr lvl="1"/>
            <a:r>
              <a:rPr lang="en-US" dirty="0"/>
              <a:t>Mid-layer motives can include self-development, self-actualization and a range of other factors</a:t>
            </a:r>
          </a:p>
          <a:p>
            <a:pPr lvl="1"/>
            <a:r>
              <a:rPr lang="en-US" dirty="0"/>
              <a:t>Outer-layer motives include such features as social status, romance, nostalgia, isolation and the like</a:t>
            </a:r>
          </a:p>
          <a:p>
            <a:r>
              <a:rPr lang="en-US" dirty="0"/>
              <a:t>Core motives represent the backbone or skeleton of all travel, but the extent to which they influence travel decisions depends on the relative importance individuals place on middle layer and outer layer motives </a:t>
            </a:r>
            <a:endParaRPr lang="en-HK" dirty="0"/>
          </a:p>
          <a:p>
            <a:endParaRPr lang="en-HK" dirty="0"/>
          </a:p>
          <a:p>
            <a:endParaRPr lang="en-HK" dirty="0"/>
          </a:p>
        </p:txBody>
      </p:sp>
      <p:sp>
        <p:nvSpPr>
          <p:cNvPr id="4" name="Footer Placeholder 3">
            <a:extLst>
              <a:ext uri="{FF2B5EF4-FFF2-40B4-BE49-F238E27FC236}">
                <a16:creationId xmlns:a16="http://schemas.microsoft.com/office/drawing/2014/main" id="{ACB6CD95-F92A-4AA6-B8B0-445377DC0810}"/>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57654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normAutofit/>
          </a:bodyPr>
          <a:lstStyle/>
          <a:p>
            <a:pPr eaLnBrk="1" hangingPunct="1"/>
            <a:r>
              <a:rPr lang="en-US" altLang="zh-TW" dirty="0">
                <a:ea typeface="新細明體" pitchFamily="18" charset="-120"/>
              </a:rPr>
              <a:t>Travel Career Pattern</a:t>
            </a:r>
            <a:br>
              <a:rPr lang="en-US" altLang="zh-TW" dirty="0">
                <a:ea typeface="新細明體" pitchFamily="18" charset="-120"/>
              </a:rPr>
            </a:br>
            <a:r>
              <a:rPr lang="en-US" altLang="zh-TW" sz="1400" dirty="0">
                <a:ea typeface="新細明體" pitchFamily="18" charset="-120"/>
              </a:rPr>
              <a:t>(spa tourists in Asia)</a:t>
            </a:r>
            <a:endParaRPr lang="zh-TW" altLang="en-US" dirty="0">
              <a:ea typeface="新細明體" pitchFamily="18" charset="-120"/>
            </a:endParaRPr>
          </a:p>
        </p:txBody>
      </p:sp>
      <p:sp>
        <p:nvSpPr>
          <p:cNvPr id="2" name="Content Placeholder 1">
            <a:extLst>
              <a:ext uri="{FF2B5EF4-FFF2-40B4-BE49-F238E27FC236}">
                <a16:creationId xmlns:a16="http://schemas.microsoft.com/office/drawing/2014/main" id="{34068D41-717B-4605-B72A-C0C43B943520}"/>
              </a:ext>
            </a:extLst>
          </p:cNvPr>
          <p:cNvSpPr>
            <a:spLocks noGrp="1"/>
          </p:cNvSpPr>
          <p:nvPr>
            <p:ph idx="1"/>
          </p:nvPr>
        </p:nvSpPr>
        <p:spPr/>
        <p:txBody>
          <a:bodyPr/>
          <a:lstStyle/>
          <a:p>
            <a:endParaRPr lang="en-HK" dirty="0"/>
          </a:p>
        </p:txBody>
      </p:sp>
      <p:sp>
        <p:nvSpPr>
          <p:cNvPr id="7" name="TextBox 6"/>
          <p:cNvSpPr txBox="1"/>
          <p:nvPr/>
        </p:nvSpPr>
        <p:spPr>
          <a:xfrm>
            <a:off x="3581400" y="1600200"/>
            <a:ext cx="5257800" cy="45545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Outer Layer Motives</a:t>
            </a:r>
          </a:p>
          <a:p>
            <a:pPr algn="ctr">
              <a:defRPr/>
            </a:pPr>
            <a:r>
              <a:rPr lang="en-US" sz="1400" dirty="0"/>
              <a:t>Isolation</a:t>
            </a:r>
          </a:p>
          <a:p>
            <a:pPr algn="ctr">
              <a:defRPr/>
            </a:pPr>
            <a:r>
              <a:rPr lang="en-US" sz="1400" dirty="0"/>
              <a:t>Nostalgia</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lgn="ctr">
              <a:defRPr/>
            </a:pPr>
            <a:r>
              <a:rPr lang="en-US" sz="1400" dirty="0"/>
              <a:t>Romance</a:t>
            </a:r>
          </a:p>
          <a:p>
            <a:pPr algn="ctr">
              <a:defRPr/>
            </a:pPr>
            <a:r>
              <a:rPr lang="en-US" sz="1400" dirty="0"/>
              <a:t>Recognition</a:t>
            </a:r>
          </a:p>
          <a:p>
            <a:pPr>
              <a:defRPr/>
            </a:pPr>
            <a:endParaRPr lang="en-US" dirty="0"/>
          </a:p>
        </p:txBody>
      </p:sp>
      <p:sp>
        <p:nvSpPr>
          <p:cNvPr id="8" name="TextBox 7"/>
          <p:cNvSpPr txBox="1"/>
          <p:nvPr/>
        </p:nvSpPr>
        <p:spPr>
          <a:xfrm>
            <a:off x="4419600" y="2590800"/>
            <a:ext cx="3733800" cy="27384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Mid Layer Motives</a:t>
            </a:r>
          </a:p>
          <a:p>
            <a:pPr algn="ctr">
              <a:defRPr/>
            </a:pPr>
            <a:r>
              <a:rPr lang="en-US" sz="1400" dirty="0"/>
              <a:t>Nature</a:t>
            </a:r>
          </a:p>
          <a:p>
            <a:pPr algn="ctr">
              <a:defRPr/>
            </a:pPr>
            <a:r>
              <a:rPr lang="en-US" sz="1400" dirty="0"/>
              <a:t>Self development</a:t>
            </a:r>
          </a:p>
          <a:p>
            <a:pPr algn="ctr">
              <a:defRPr/>
            </a:pPr>
            <a:endParaRPr lang="en-US" sz="1400" dirty="0"/>
          </a:p>
          <a:p>
            <a:pPr algn="ctr">
              <a:defRPr/>
            </a:pPr>
            <a:endParaRPr lang="en-US" sz="1400" dirty="0"/>
          </a:p>
          <a:p>
            <a:pPr>
              <a:defRPr/>
            </a:pPr>
            <a:endParaRPr lang="en-US" sz="1400" dirty="0"/>
          </a:p>
          <a:p>
            <a:pPr>
              <a:defRPr/>
            </a:pPr>
            <a:endParaRPr lang="en-US" sz="1400" dirty="0"/>
          </a:p>
          <a:p>
            <a:pPr>
              <a:defRPr/>
            </a:pPr>
            <a:endParaRPr lang="en-US" sz="1400" dirty="0"/>
          </a:p>
          <a:p>
            <a:pPr algn="ctr">
              <a:defRPr/>
            </a:pPr>
            <a:endParaRPr lang="en-US" sz="1400" dirty="0"/>
          </a:p>
          <a:p>
            <a:pPr algn="ctr">
              <a:defRPr/>
            </a:pPr>
            <a:r>
              <a:rPr lang="en-US" sz="1400" dirty="0"/>
              <a:t>Self actualisation</a:t>
            </a:r>
          </a:p>
          <a:p>
            <a:pPr algn="ctr">
              <a:defRPr/>
            </a:pPr>
            <a:r>
              <a:rPr lang="en-US" sz="1400" dirty="0"/>
              <a:t>Health</a:t>
            </a:r>
            <a:endParaRPr lang="en-US" sz="1000" dirty="0"/>
          </a:p>
          <a:p>
            <a:pPr algn="ctr">
              <a:defRPr/>
            </a:pPr>
            <a:endParaRPr lang="en-US" sz="1400" dirty="0"/>
          </a:p>
        </p:txBody>
      </p:sp>
      <p:sp>
        <p:nvSpPr>
          <p:cNvPr id="9" name="TextBox 8"/>
          <p:cNvSpPr txBox="1"/>
          <p:nvPr/>
        </p:nvSpPr>
        <p:spPr>
          <a:xfrm>
            <a:off x="5334000" y="3505200"/>
            <a:ext cx="2209800" cy="10160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Core Motives</a:t>
            </a:r>
          </a:p>
          <a:p>
            <a:pPr algn="ctr">
              <a:defRPr/>
            </a:pPr>
            <a:r>
              <a:rPr lang="en-US" sz="1400" dirty="0"/>
              <a:t>Novelty</a:t>
            </a:r>
          </a:p>
          <a:p>
            <a:pPr algn="ctr">
              <a:defRPr/>
            </a:pPr>
            <a:r>
              <a:rPr lang="en-US" sz="1400" dirty="0"/>
              <a:t>Escape/relax</a:t>
            </a:r>
          </a:p>
          <a:p>
            <a:pPr algn="ctr">
              <a:defRPr/>
            </a:pPr>
            <a:r>
              <a:rPr lang="en-US" sz="1400" dirty="0"/>
              <a:t>Relationship</a:t>
            </a:r>
          </a:p>
        </p:txBody>
      </p:sp>
      <p:sp>
        <p:nvSpPr>
          <p:cNvPr id="3" name="TextBox 2">
            <a:extLst>
              <a:ext uri="{FF2B5EF4-FFF2-40B4-BE49-F238E27FC236}">
                <a16:creationId xmlns:a16="http://schemas.microsoft.com/office/drawing/2014/main" id="{2F712E50-FCC1-4148-A281-CB1D86A096F0}"/>
              </a:ext>
            </a:extLst>
          </p:cNvPr>
          <p:cNvSpPr txBox="1"/>
          <p:nvPr/>
        </p:nvSpPr>
        <p:spPr>
          <a:xfrm>
            <a:off x="9174312" y="4763973"/>
            <a:ext cx="2086448" cy="369332"/>
          </a:xfrm>
          <a:prstGeom prst="rect">
            <a:avLst/>
          </a:prstGeom>
          <a:noFill/>
        </p:spPr>
        <p:txBody>
          <a:bodyPr wrap="square" rtlCol="0">
            <a:spAutoFit/>
          </a:bodyPr>
          <a:lstStyle/>
          <a:p>
            <a:r>
              <a:rPr lang="en-HK" dirty="0"/>
              <a:t>Source: Pearce 2011</a:t>
            </a:r>
          </a:p>
        </p:txBody>
      </p:sp>
      <p:sp>
        <p:nvSpPr>
          <p:cNvPr id="4" name="Footer Placeholder 3">
            <a:extLst>
              <a:ext uri="{FF2B5EF4-FFF2-40B4-BE49-F238E27FC236}">
                <a16:creationId xmlns:a16="http://schemas.microsoft.com/office/drawing/2014/main" id="{A95BDFCE-9BC1-481A-832D-2393B0D7788C}"/>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0669" y="685801"/>
            <a:ext cx="7908681" cy="571500"/>
          </a:xfrm>
        </p:spPr>
        <p:txBody>
          <a:bodyPr>
            <a:normAutofit fontScale="90000"/>
          </a:bodyPr>
          <a:lstStyle/>
          <a:p>
            <a:r>
              <a:rPr lang="en-US" dirty="0"/>
              <a:t>Core Level Motives</a:t>
            </a:r>
          </a:p>
        </p:txBody>
      </p:sp>
      <p:graphicFrame>
        <p:nvGraphicFramePr>
          <p:cNvPr id="4" name="Content Placeholder 3"/>
          <p:cNvGraphicFramePr>
            <a:graphicFrameLocks noGrp="1"/>
          </p:cNvGraphicFramePr>
          <p:nvPr>
            <p:ph idx="1"/>
          </p:nvPr>
        </p:nvGraphicFramePr>
        <p:xfrm>
          <a:off x="1592494" y="1433246"/>
          <a:ext cx="9190983" cy="4663440"/>
        </p:xfrm>
        <a:graphic>
          <a:graphicData uri="http://schemas.openxmlformats.org/drawingml/2006/table">
            <a:tbl>
              <a:tblPr firstRow="1" firstCol="1" bandRow="1">
                <a:tableStyleId>{5C22544A-7EE6-4342-B048-85BDC9FD1C3A}</a:tableStyleId>
              </a:tblPr>
              <a:tblGrid>
                <a:gridCol w="1454543">
                  <a:extLst>
                    <a:ext uri="{9D8B030D-6E8A-4147-A177-3AD203B41FA5}">
                      <a16:colId xmlns:a16="http://schemas.microsoft.com/office/drawing/2014/main" val="2403519915"/>
                    </a:ext>
                  </a:extLst>
                </a:gridCol>
                <a:gridCol w="7736440">
                  <a:extLst>
                    <a:ext uri="{9D8B030D-6E8A-4147-A177-3AD203B41FA5}">
                      <a16:colId xmlns:a16="http://schemas.microsoft.com/office/drawing/2014/main" val="3972206964"/>
                    </a:ext>
                  </a:extLst>
                </a:gridCol>
              </a:tblGrid>
              <a:tr h="921977">
                <a:tc>
                  <a:txBody>
                    <a:bodyPr/>
                    <a:lstStyle/>
                    <a:p>
                      <a:pPr marL="0" marR="0">
                        <a:spcBef>
                          <a:spcPts val="0"/>
                        </a:spcBef>
                        <a:spcAft>
                          <a:spcPts val="0"/>
                        </a:spcAft>
                      </a:pPr>
                      <a:r>
                        <a:rPr lang="en-US" sz="1800" dirty="0">
                          <a:effectLst/>
                        </a:rPr>
                        <a:t>Novelty</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marR="0" indent="-285750">
                        <a:spcBef>
                          <a:spcPts val="0"/>
                        </a:spcBef>
                        <a:spcAft>
                          <a:spcPts val="0"/>
                        </a:spcAft>
                        <a:buFont typeface="Arial" panose="020B0604020202020204" pitchFamily="34" charset="0"/>
                        <a:buChar char="•"/>
                      </a:pPr>
                      <a:r>
                        <a:rPr lang="en-US" sz="1800" dirty="0">
                          <a:effectLst/>
                        </a:rPr>
                        <a:t>Experiencing something different</a:t>
                      </a:r>
                    </a:p>
                    <a:p>
                      <a:pPr marL="285750" marR="0" indent="-285750">
                        <a:spcBef>
                          <a:spcPts val="0"/>
                        </a:spcBef>
                        <a:spcAft>
                          <a:spcPts val="0"/>
                        </a:spcAft>
                        <a:buFont typeface="Arial" panose="020B0604020202020204" pitchFamily="34" charset="0"/>
                        <a:buChar char="•"/>
                      </a:pPr>
                      <a:r>
                        <a:rPr lang="en-US" sz="1800" dirty="0">
                          <a:effectLst/>
                        </a:rPr>
                        <a:t>Felling special atmosphere of the vacation destination</a:t>
                      </a:r>
                    </a:p>
                    <a:p>
                      <a:pPr marL="285750" marR="0" indent="-285750">
                        <a:spcBef>
                          <a:spcPts val="0"/>
                        </a:spcBef>
                        <a:spcAft>
                          <a:spcPts val="0"/>
                        </a:spcAft>
                        <a:buFont typeface="Arial" panose="020B0604020202020204" pitchFamily="34" charset="0"/>
                        <a:buChar char="•"/>
                      </a:pPr>
                      <a:r>
                        <a:rPr lang="en-US" sz="1800" dirty="0">
                          <a:effectLst/>
                        </a:rPr>
                        <a:t>Having fun</a:t>
                      </a:r>
                    </a:p>
                    <a:p>
                      <a:pPr marL="285750" marR="0" indent="-285750">
                        <a:spcBef>
                          <a:spcPts val="0"/>
                        </a:spcBef>
                        <a:spcAft>
                          <a:spcPts val="0"/>
                        </a:spcAft>
                        <a:buFont typeface="Arial" panose="020B0604020202020204" pitchFamily="34" charset="0"/>
                        <a:buChar char="•"/>
                      </a:pPr>
                      <a:r>
                        <a:rPr lang="en-US" sz="1800" dirty="0">
                          <a:effectLst/>
                        </a:rPr>
                        <a:t>Visiting places related to my personal interests</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89684637"/>
                  </a:ext>
                </a:extLst>
              </a:tr>
              <a:tr h="1579281">
                <a:tc>
                  <a:txBody>
                    <a:bodyPr/>
                    <a:lstStyle/>
                    <a:p>
                      <a:pPr marL="0" marR="0">
                        <a:spcBef>
                          <a:spcPts val="0"/>
                        </a:spcBef>
                        <a:spcAft>
                          <a:spcPts val="0"/>
                        </a:spcAft>
                      </a:pPr>
                      <a:r>
                        <a:rPr lang="en-US" sz="1800" dirty="0">
                          <a:effectLst/>
                        </a:rPr>
                        <a:t>Escape/relax</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marR="0" indent="-285750">
                        <a:spcBef>
                          <a:spcPts val="0"/>
                        </a:spcBef>
                        <a:spcAft>
                          <a:spcPts val="0"/>
                        </a:spcAft>
                        <a:buFont typeface="Arial" panose="020B0604020202020204" pitchFamily="34" charset="0"/>
                        <a:buChar char="•"/>
                      </a:pPr>
                      <a:r>
                        <a:rPr lang="en-US" sz="1800" dirty="0">
                          <a:effectLst/>
                        </a:rPr>
                        <a:t>Being away from daily routine</a:t>
                      </a:r>
                    </a:p>
                    <a:p>
                      <a:pPr marL="285750" marR="0" indent="-285750">
                        <a:spcBef>
                          <a:spcPts val="0"/>
                        </a:spcBef>
                        <a:spcAft>
                          <a:spcPts val="0"/>
                        </a:spcAft>
                        <a:buFont typeface="Arial" panose="020B0604020202020204" pitchFamily="34" charset="0"/>
                        <a:buChar char="•"/>
                      </a:pPr>
                      <a:r>
                        <a:rPr lang="en-US" sz="1800" dirty="0">
                          <a:effectLst/>
                        </a:rPr>
                        <a:t>Getting away from everyday physical stress/pressure</a:t>
                      </a:r>
                    </a:p>
                    <a:p>
                      <a:pPr marL="285750" marR="0" indent="-285750">
                        <a:spcBef>
                          <a:spcPts val="0"/>
                        </a:spcBef>
                        <a:spcAft>
                          <a:spcPts val="0"/>
                        </a:spcAft>
                        <a:buFont typeface="Arial" panose="020B0604020202020204" pitchFamily="34" charset="0"/>
                        <a:buChar char="•"/>
                      </a:pPr>
                      <a:r>
                        <a:rPr lang="en-US" sz="1800" dirty="0">
                          <a:effectLst/>
                        </a:rPr>
                        <a:t>Getting away from the usual demands of life</a:t>
                      </a:r>
                    </a:p>
                    <a:p>
                      <a:pPr marL="285750" marR="0" indent="-285750">
                        <a:spcBef>
                          <a:spcPts val="0"/>
                        </a:spcBef>
                        <a:spcAft>
                          <a:spcPts val="0"/>
                        </a:spcAft>
                        <a:buFont typeface="Arial" panose="020B0604020202020204" pitchFamily="34" charset="0"/>
                        <a:buChar char="•"/>
                      </a:pPr>
                      <a:r>
                        <a:rPr lang="en-US" sz="1800" dirty="0">
                          <a:effectLst/>
                        </a:rPr>
                        <a:t>Getting away rom everyday psychological stress/pressure</a:t>
                      </a:r>
                    </a:p>
                    <a:p>
                      <a:pPr marL="285750" marR="0" indent="-285750">
                        <a:spcBef>
                          <a:spcPts val="0"/>
                        </a:spcBef>
                        <a:spcAft>
                          <a:spcPts val="0"/>
                        </a:spcAft>
                        <a:buFont typeface="Arial" panose="020B0604020202020204" pitchFamily="34" charset="0"/>
                        <a:buChar char="•"/>
                      </a:pPr>
                      <a:r>
                        <a:rPr lang="en-US" sz="1800" dirty="0">
                          <a:effectLst/>
                        </a:rPr>
                        <a:t>Giving my mind a rest</a:t>
                      </a:r>
                    </a:p>
                    <a:p>
                      <a:pPr marL="285750" marR="0" indent="-285750">
                        <a:spcBef>
                          <a:spcPts val="0"/>
                        </a:spcBef>
                        <a:spcAft>
                          <a:spcPts val="0"/>
                        </a:spcAft>
                        <a:buFont typeface="Arial" panose="020B0604020202020204" pitchFamily="34" charset="0"/>
                        <a:buChar char="•"/>
                      </a:pPr>
                      <a:r>
                        <a:rPr lang="en-US" sz="1800" dirty="0">
                          <a:effectLst/>
                        </a:rPr>
                        <a:t>Not worrying about time</a:t>
                      </a:r>
                    </a:p>
                    <a:p>
                      <a:pPr marL="285750" marR="0" indent="-285750">
                        <a:spcBef>
                          <a:spcPts val="0"/>
                        </a:spcBef>
                        <a:spcAft>
                          <a:spcPts val="0"/>
                        </a:spcAft>
                        <a:buFont typeface="Arial" panose="020B0604020202020204" pitchFamily="34" charset="0"/>
                        <a:buChar char="•"/>
                      </a:pPr>
                      <a:r>
                        <a:rPr lang="en-US" sz="1800" dirty="0">
                          <a:effectLst/>
                        </a:rPr>
                        <a:t>Resting and relaxing</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35590438"/>
                  </a:ext>
                </a:extLst>
              </a:tr>
              <a:tr h="1370848">
                <a:tc>
                  <a:txBody>
                    <a:bodyPr/>
                    <a:lstStyle/>
                    <a:p>
                      <a:pPr marL="0" marR="0">
                        <a:spcBef>
                          <a:spcPts val="0"/>
                        </a:spcBef>
                        <a:spcAft>
                          <a:spcPts val="0"/>
                        </a:spcAft>
                      </a:pPr>
                      <a:r>
                        <a:rPr lang="en-US" sz="1800" dirty="0">
                          <a:effectLst/>
                        </a:rPr>
                        <a:t>Relationship </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marR="0" indent="-285750">
                        <a:spcBef>
                          <a:spcPts val="0"/>
                        </a:spcBef>
                        <a:spcAft>
                          <a:spcPts val="0"/>
                        </a:spcAft>
                        <a:buFont typeface="Arial" panose="020B0604020202020204" pitchFamily="34" charset="0"/>
                        <a:buChar char="•"/>
                      </a:pPr>
                      <a:r>
                        <a:rPr lang="en-US" sz="1800" dirty="0">
                          <a:effectLst/>
                        </a:rPr>
                        <a:t>Being with others who enjoy the same things as I do</a:t>
                      </a:r>
                    </a:p>
                    <a:p>
                      <a:pPr marL="285750" marR="0" indent="-285750">
                        <a:spcBef>
                          <a:spcPts val="0"/>
                        </a:spcBef>
                        <a:spcAft>
                          <a:spcPts val="0"/>
                        </a:spcAft>
                        <a:buFont typeface="Arial" panose="020B0604020202020204" pitchFamily="34" charset="0"/>
                        <a:buChar char="•"/>
                      </a:pPr>
                      <a:r>
                        <a:rPr lang="en-US" sz="1800" dirty="0">
                          <a:effectLst/>
                        </a:rPr>
                        <a:t>Contacting with family/friends who live elsewhere</a:t>
                      </a:r>
                    </a:p>
                    <a:p>
                      <a:pPr marL="285750" marR="0" indent="-285750">
                        <a:spcBef>
                          <a:spcPts val="0"/>
                        </a:spcBef>
                        <a:spcAft>
                          <a:spcPts val="0"/>
                        </a:spcAft>
                        <a:buFont typeface="Arial" panose="020B0604020202020204" pitchFamily="34" charset="0"/>
                        <a:buChar char="•"/>
                      </a:pPr>
                      <a:r>
                        <a:rPr lang="en-US" sz="1800" dirty="0">
                          <a:effectLst/>
                        </a:rPr>
                        <a:t>Doing something with my family/friends</a:t>
                      </a:r>
                    </a:p>
                    <a:p>
                      <a:pPr marL="285750" marR="0" indent="-285750">
                        <a:spcBef>
                          <a:spcPts val="0"/>
                        </a:spcBef>
                        <a:spcAft>
                          <a:spcPts val="0"/>
                        </a:spcAft>
                        <a:buFont typeface="Arial" panose="020B0604020202020204" pitchFamily="34" charset="0"/>
                        <a:buChar char="•"/>
                      </a:pPr>
                      <a:r>
                        <a:rPr lang="en-US" sz="1800" dirty="0">
                          <a:effectLst/>
                        </a:rPr>
                        <a:t>Doing things with my companions</a:t>
                      </a:r>
                    </a:p>
                    <a:p>
                      <a:pPr marL="285750" marR="0" indent="-285750">
                        <a:spcBef>
                          <a:spcPts val="0"/>
                        </a:spcBef>
                        <a:spcAft>
                          <a:spcPts val="0"/>
                        </a:spcAft>
                        <a:buFont typeface="Arial" panose="020B0604020202020204" pitchFamily="34" charset="0"/>
                        <a:buChar char="•"/>
                      </a:pPr>
                      <a:r>
                        <a:rPr lang="en-US" sz="1800" dirty="0">
                          <a:effectLst/>
                        </a:rPr>
                        <a:t>Strengthening relationships with family/friends</a:t>
                      </a:r>
                    </a:p>
                    <a:p>
                      <a:pPr marL="285750" marR="0" indent="-285750">
                        <a:spcBef>
                          <a:spcPts val="0"/>
                        </a:spcBef>
                        <a:spcAft>
                          <a:spcPts val="0"/>
                        </a:spcAft>
                        <a:buFont typeface="Arial" panose="020B0604020202020204" pitchFamily="34" charset="0"/>
                        <a:buChar char="•"/>
                      </a:pPr>
                      <a:r>
                        <a:rPr lang="en-US" sz="1800" dirty="0">
                          <a:effectLst/>
                        </a:rPr>
                        <a:t>Strengthening relationships with my companions</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81763537"/>
                  </a:ext>
                </a:extLst>
              </a:tr>
            </a:tbl>
          </a:graphicData>
        </a:graphic>
      </p:graphicFrame>
      <p:sp>
        <p:nvSpPr>
          <p:cNvPr id="3" name="Footer Placeholder 2">
            <a:extLst>
              <a:ext uri="{FF2B5EF4-FFF2-40B4-BE49-F238E27FC236}">
                <a16:creationId xmlns:a16="http://schemas.microsoft.com/office/drawing/2014/main" id="{68171DDA-CE3A-49F9-B51F-3D3CFC0D29C8}"/>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73763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10: Why Do People Travel?</a:t>
            </a:r>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426016432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115" y="371206"/>
            <a:ext cx="8248650" cy="560779"/>
          </a:xfrm>
        </p:spPr>
        <p:txBody>
          <a:bodyPr>
            <a:normAutofit fontScale="90000"/>
          </a:bodyPr>
          <a:lstStyle/>
          <a:p>
            <a:r>
              <a:rPr lang="en-US" dirty="0"/>
              <a:t>Middle Tier Motives</a:t>
            </a:r>
          </a:p>
        </p:txBody>
      </p:sp>
      <p:graphicFrame>
        <p:nvGraphicFramePr>
          <p:cNvPr id="4" name="Content Placeholder 3"/>
          <p:cNvGraphicFramePr>
            <a:graphicFrameLocks noGrp="1"/>
          </p:cNvGraphicFramePr>
          <p:nvPr>
            <p:ph idx="1"/>
          </p:nvPr>
        </p:nvGraphicFramePr>
        <p:xfrm>
          <a:off x="2129937" y="826479"/>
          <a:ext cx="7535006" cy="5745480"/>
        </p:xfrm>
        <a:graphic>
          <a:graphicData uri="http://schemas.openxmlformats.org/drawingml/2006/table">
            <a:tbl>
              <a:tblPr firstRow="1" firstCol="1" bandRow="1">
                <a:tableStyleId>{5C22544A-7EE6-4342-B048-85BDC9FD1C3A}</a:tableStyleId>
              </a:tblPr>
              <a:tblGrid>
                <a:gridCol w="1899871">
                  <a:extLst>
                    <a:ext uri="{9D8B030D-6E8A-4147-A177-3AD203B41FA5}">
                      <a16:colId xmlns:a16="http://schemas.microsoft.com/office/drawing/2014/main" val="433678413"/>
                    </a:ext>
                  </a:extLst>
                </a:gridCol>
                <a:gridCol w="5635135">
                  <a:extLst>
                    <a:ext uri="{9D8B030D-6E8A-4147-A177-3AD203B41FA5}">
                      <a16:colId xmlns:a16="http://schemas.microsoft.com/office/drawing/2014/main" val="3809515534"/>
                    </a:ext>
                  </a:extLst>
                </a:gridCol>
              </a:tblGrid>
              <a:tr h="1102373">
                <a:tc>
                  <a:txBody>
                    <a:bodyPr/>
                    <a:lstStyle/>
                    <a:p>
                      <a:pPr marL="0" marR="0">
                        <a:spcBef>
                          <a:spcPts val="0"/>
                        </a:spcBef>
                        <a:spcAft>
                          <a:spcPts val="0"/>
                        </a:spcAft>
                      </a:pPr>
                      <a:r>
                        <a:rPr lang="en-US" sz="1400" dirty="0">
                          <a:effectLst/>
                        </a:rPr>
                        <a:t>Kinship (relationship-security)</a:t>
                      </a:r>
                      <a:endParaRPr lang="en-US" sz="1400" dirty="0">
                        <a:effectLst/>
                        <a:latin typeface="Times New Roman" panose="02020603050405020304" pitchFamily="18" charset="0"/>
                        <a:ea typeface="SimSun" panose="02010600030101010101" pitchFamily="2" charset="-122"/>
                      </a:endParaRPr>
                    </a:p>
                  </a:txBody>
                  <a:tcPr marL="58505" marR="58505" marT="0" marB="0"/>
                </a:tc>
                <a:tc>
                  <a:txBody>
                    <a:bodyPr/>
                    <a:lstStyle/>
                    <a:p>
                      <a:pPr marL="285750" marR="0" indent="-285750">
                        <a:spcBef>
                          <a:spcPts val="0"/>
                        </a:spcBef>
                        <a:spcAft>
                          <a:spcPts val="0"/>
                        </a:spcAft>
                        <a:buFont typeface="Arial" panose="020B0604020202020204" pitchFamily="34" charset="0"/>
                        <a:buChar char="•"/>
                      </a:pPr>
                      <a:r>
                        <a:rPr lang="en-US" sz="1300" dirty="0">
                          <a:effectLst/>
                        </a:rPr>
                        <a:t>Being near considerate people</a:t>
                      </a:r>
                    </a:p>
                    <a:p>
                      <a:pPr marL="285750" marR="0" indent="-285750">
                        <a:spcBef>
                          <a:spcPts val="0"/>
                        </a:spcBef>
                        <a:spcAft>
                          <a:spcPts val="0"/>
                        </a:spcAft>
                        <a:buFont typeface="Arial" panose="020B0604020202020204" pitchFamily="34" charset="0"/>
                        <a:buChar char="•"/>
                      </a:pPr>
                      <a:r>
                        <a:rPr lang="en-US" sz="1300" dirty="0">
                          <a:effectLst/>
                        </a:rPr>
                        <a:t>Being with others if I need them</a:t>
                      </a:r>
                    </a:p>
                    <a:p>
                      <a:pPr marL="285750" marR="0" indent="-285750">
                        <a:spcBef>
                          <a:spcPts val="0"/>
                        </a:spcBef>
                        <a:spcAft>
                          <a:spcPts val="0"/>
                        </a:spcAft>
                        <a:buFont typeface="Arial" panose="020B0604020202020204" pitchFamily="34" charset="0"/>
                        <a:buChar char="•"/>
                      </a:pPr>
                      <a:r>
                        <a:rPr lang="en-US" sz="1300" dirty="0">
                          <a:effectLst/>
                        </a:rPr>
                        <a:t>Being with respectful people</a:t>
                      </a:r>
                    </a:p>
                    <a:p>
                      <a:pPr marL="285750" marR="0" indent="-285750">
                        <a:spcBef>
                          <a:spcPts val="0"/>
                        </a:spcBef>
                        <a:spcAft>
                          <a:spcPts val="0"/>
                        </a:spcAft>
                        <a:buFont typeface="Arial" panose="020B0604020202020204" pitchFamily="34" charset="0"/>
                        <a:buChar char="•"/>
                      </a:pPr>
                      <a:r>
                        <a:rPr lang="en-US" sz="1300" dirty="0">
                          <a:effectLst/>
                        </a:rPr>
                        <a:t>Feeling personally safe and secure</a:t>
                      </a:r>
                    </a:p>
                    <a:p>
                      <a:pPr marL="285750" marR="0" indent="-285750">
                        <a:spcBef>
                          <a:spcPts val="0"/>
                        </a:spcBef>
                        <a:spcAft>
                          <a:spcPts val="0"/>
                        </a:spcAft>
                        <a:buFont typeface="Arial" panose="020B0604020202020204" pitchFamily="34" charset="0"/>
                        <a:buChar char="•"/>
                      </a:pPr>
                      <a:r>
                        <a:rPr lang="en-US" sz="1300" dirty="0">
                          <a:effectLst/>
                        </a:rPr>
                        <a:t>Feeling that I belong</a:t>
                      </a:r>
                    </a:p>
                    <a:p>
                      <a:pPr marL="285750" marR="0" indent="-285750">
                        <a:spcBef>
                          <a:spcPts val="0"/>
                        </a:spcBef>
                        <a:spcAft>
                          <a:spcPts val="0"/>
                        </a:spcAft>
                        <a:buFont typeface="Arial" panose="020B0604020202020204" pitchFamily="34" charset="0"/>
                        <a:buChar char="•"/>
                      </a:pPr>
                      <a:r>
                        <a:rPr lang="en-US" sz="1300" dirty="0">
                          <a:effectLst/>
                        </a:rPr>
                        <a:t>Meeting people with similar interests/values</a:t>
                      </a:r>
                      <a:endParaRPr lang="en-US" sz="1300" dirty="0">
                        <a:effectLst/>
                        <a:latin typeface="Times New Roman" panose="02020603050405020304" pitchFamily="18" charset="0"/>
                        <a:ea typeface="SimSun" panose="02010600030101010101" pitchFamily="2" charset="-122"/>
                      </a:endParaRPr>
                    </a:p>
                  </a:txBody>
                  <a:tcPr marL="58505" marR="58505" marT="0" marB="0"/>
                </a:tc>
                <a:extLst>
                  <a:ext uri="{0D108BD9-81ED-4DB2-BD59-A6C34878D82A}">
                    <a16:rowId xmlns:a16="http://schemas.microsoft.com/office/drawing/2014/main" val="1525363808"/>
                  </a:ext>
                </a:extLst>
              </a:tr>
              <a:tr h="734915">
                <a:tc>
                  <a:txBody>
                    <a:bodyPr/>
                    <a:lstStyle/>
                    <a:p>
                      <a:pPr marL="0" marR="0">
                        <a:spcBef>
                          <a:spcPts val="0"/>
                        </a:spcBef>
                        <a:spcAft>
                          <a:spcPts val="0"/>
                        </a:spcAft>
                      </a:pPr>
                      <a:r>
                        <a:rPr lang="en-US" sz="1400" dirty="0">
                          <a:effectLst/>
                        </a:rPr>
                        <a:t>Nature</a:t>
                      </a:r>
                      <a:endParaRPr lang="en-US" sz="1400" dirty="0">
                        <a:effectLst/>
                        <a:latin typeface="Times New Roman" panose="02020603050405020304" pitchFamily="18" charset="0"/>
                        <a:ea typeface="SimSun" panose="02010600030101010101" pitchFamily="2" charset="-122"/>
                      </a:endParaRPr>
                    </a:p>
                  </a:txBody>
                  <a:tcPr marL="58505" marR="58505" marT="0" marB="0"/>
                </a:tc>
                <a:tc>
                  <a:txBody>
                    <a:bodyPr/>
                    <a:lstStyle/>
                    <a:p>
                      <a:pPr marL="285750" marR="0" indent="-285750">
                        <a:spcBef>
                          <a:spcPts val="0"/>
                        </a:spcBef>
                        <a:spcAft>
                          <a:spcPts val="0"/>
                        </a:spcAft>
                        <a:buFont typeface="Arial" panose="020B0604020202020204" pitchFamily="34" charset="0"/>
                        <a:buChar char="•"/>
                      </a:pPr>
                      <a:r>
                        <a:rPr lang="en-US" sz="1300" dirty="0">
                          <a:effectLst/>
                        </a:rPr>
                        <a:t>Being close to nature</a:t>
                      </a:r>
                    </a:p>
                    <a:p>
                      <a:pPr marL="285750" marR="0" indent="-285750">
                        <a:spcBef>
                          <a:spcPts val="0"/>
                        </a:spcBef>
                        <a:spcAft>
                          <a:spcPts val="0"/>
                        </a:spcAft>
                        <a:buFont typeface="Arial" panose="020B0604020202020204" pitchFamily="34" charset="0"/>
                        <a:buChar char="•"/>
                      </a:pPr>
                      <a:r>
                        <a:rPr lang="en-US" sz="1300" dirty="0">
                          <a:effectLst/>
                        </a:rPr>
                        <a:t>Being harmonious with nature</a:t>
                      </a:r>
                    </a:p>
                    <a:p>
                      <a:pPr marL="285750" marR="0" indent="-285750">
                        <a:spcBef>
                          <a:spcPts val="0"/>
                        </a:spcBef>
                        <a:spcAft>
                          <a:spcPts val="0"/>
                        </a:spcAft>
                        <a:buFont typeface="Arial" panose="020B0604020202020204" pitchFamily="34" charset="0"/>
                        <a:buChar char="•"/>
                      </a:pPr>
                      <a:r>
                        <a:rPr lang="en-US" sz="1300" dirty="0">
                          <a:effectLst/>
                        </a:rPr>
                        <a:t>Getting a better appreciation of nature</a:t>
                      </a:r>
                    </a:p>
                    <a:p>
                      <a:pPr marL="285750" marR="0" indent="-285750">
                        <a:spcBef>
                          <a:spcPts val="0"/>
                        </a:spcBef>
                        <a:spcAft>
                          <a:spcPts val="0"/>
                        </a:spcAft>
                        <a:buFont typeface="Arial" panose="020B0604020202020204" pitchFamily="34" charset="0"/>
                        <a:buChar char="•"/>
                      </a:pPr>
                      <a:r>
                        <a:rPr lang="en-US" sz="1300" dirty="0">
                          <a:effectLst/>
                        </a:rPr>
                        <a:t>Viewing the scenery</a:t>
                      </a:r>
                      <a:endParaRPr lang="en-US" sz="1300" dirty="0">
                        <a:effectLst/>
                        <a:latin typeface="Times New Roman" panose="02020603050405020304" pitchFamily="18" charset="0"/>
                        <a:ea typeface="SimSun" panose="02010600030101010101" pitchFamily="2" charset="-122"/>
                      </a:endParaRPr>
                    </a:p>
                  </a:txBody>
                  <a:tcPr marL="58505" marR="58505" marT="0" marB="0"/>
                </a:tc>
                <a:extLst>
                  <a:ext uri="{0D108BD9-81ED-4DB2-BD59-A6C34878D82A}">
                    <a16:rowId xmlns:a16="http://schemas.microsoft.com/office/drawing/2014/main" val="308496414"/>
                  </a:ext>
                </a:extLst>
              </a:tr>
              <a:tr h="1286102">
                <a:tc>
                  <a:txBody>
                    <a:bodyPr/>
                    <a:lstStyle/>
                    <a:p>
                      <a:pPr marL="0" marR="0">
                        <a:spcBef>
                          <a:spcPts val="0"/>
                        </a:spcBef>
                        <a:spcAft>
                          <a:spcPts val="0"/>
                        </a:spcAft>
                      </a:pPr>
                      <a:r>
                        <a:rPr lang="en-US" sz="1400" dirty="0">
                          <a:effectLst/>
                        </a:rPr>
                        <a:t>Self development through host-site involvement</a:t>
                      </a:r>
                      <a:endParaRPr lang="en-US" sz="1400" dirty="0">
                        <a:effectLst/>
                        <a:latin typeface="Times New Roman" panose="02020603050405020304" pitchFamily="18" charset="0"/>
                        <a:ea typeface="SimSun" panose="02010600030101010101" pitchFamily="2" charset="-122"/>
                      </a:endParaRPr>
                    </a:p>
                  </a:txBody>
                  <a:tcPr marL="58505" marR="58505" marT="0" marB="0"/>
                </a:tc>
                <a:tc>
                  <a:txBody>
                    <a:bodyPr/>
                    <a:lstStyle/>
                    <a:p>
                      <a:pPr marL="285750" marR="0" indent="-285750">
                        <a:spcBef>
                          <a:spcPts val="0"/>
                        </a:spcBef>
                        <a:spcAft>
                          <a:spcPts val="0"/>
                        </a:spcAft>
                        <a:buFont typeface="Arial" panose="020B0604020202020204" pitchFamily="34" charset="0"/>
                        <a:buChar char="•"/>
                      </a:pPr>
                      <a:r>
                        <a:rPr lang="en-US" sz="1300" dirty="0">
                          <a:effectLst/>
                        </a:rPr>
                        <a:t>Developing knowledge of the area</a:t>
                      </a:r>
                    </a:p>
                    <a:p>
                      <a:pPr marL="285750" marR="0" indent="-285750">
                        <a:spcBef>
                          <a:spcPts val="0"/>
                        </a:spcBef>
                        <a:spcAft>
                          <a:spcPts val="0"/>
                        </a:spcAft>
                        <a:buFont typeface="Arial" panose="020B0604020202020204" pitchFamily="34" charset="0"/>
                        <a:buChar char="•"/>
                      </a:pPr>
                      <a:r>
                        <a:rPr lang="en-US" sz="1300" dirty="0">
                          <a:effectLst/>
                        </a:rPr>
                        <a:t>Experiencing different cultures</a:t>
                      </a:r>
                    </a:p>
                    <a:p>
                      <a:pPr marL="285750" marR="0" indent="-285750">
                        <a:spcBef>
                          <a:spcPts val="0"/>
                        </a:spcBef>
                        <a:spcAft>
                          <a:spcPts val="0"/>
                        </a:spcAft>
                        <a:buFont typeface="Arial" panose="020B0604020202020204" pitchFamily="34" charset="0"/>
                        <a:buChar char="•"/>
                      </a:pPr>
                      <a:r>
                        <a:rPr lang="en-US" sz="1300" dirty="0">
                          <a:effectLst/>
                        </a:rPr>
                        <a:t>Following current events</a:t>
                      </a:r>
                    </a:p>
                    <a:p>
                      <a:pPr marL="285750" marR="0" indent="-285750">
                        <a:spcBef>
                          <a:spcPts val="0"/>
                        </a:spcBef>
                        <a:spcAft>
                          <a:spcPts val="0"/>
                        </a:spcAft>
                        <a:buFont typeface="Arial" panose="020B0604020202020204" pitchFamily="34" charset="0"/>
                        <a:buChar char="•"/>
                      </a:pPr>
                      <a:r>
                        <a:rPr lang="en-US" sz="1300" dirty="0">
                          <a:effectLst/>
                        </a:rPr>
                        <a:t>Learning new things</a:t>
                      </a:r>
                    </a:p>
                    <a:p>
                      <a:pPr marL="285750" marR="0" indent="-285750">
                        <a:spcBef>
                          <a:spcPts val="0"/>
                        </a:spcBef>
                        <a:spcAft>
                          <a:spcPts val="0"/>
                        </a:spcAft>
                        <a:buFont typeface="Arial" panose="020B0604020202020204" pitchFamily="34" charset="0"/>
                        <a:buChar char="•"/>
                      </a:pPr>
                      <a:r>
                        <a:rPr lang="en-US" sz="1300" dirty="0">
                          <a:effectLst/>
                        </a:rPr>
                        <a:t>Meeting new and varied people</a:t>
                      </a:r>
                    </a:p>
                    <a:p>
                      <a:pPr marL="285750" marR="0" indent="-285750">
                        <a:spcBef>
                          <a:spcPts val="0"/>
                        </a:spcBef>
                        <a:spcAft>
                          <a:spcPts val="0"/>
                        </a:spcAft>
                        <a:buFont typeface="Arial" panose="020B0604020202020204" pitchFamily="34" charset="0"/>
                        <a:buChar char="•"/>
                      </a:pPr>
                      <a:r>
                        <a:rPr lang="en-US" sz="1300" dirty="0">
                          <a:effectLst/>
                        </a:rPr>
                        <a:t>Meeting the locals</a:t>
                      </a:r>
                    </a:p>
                    <a:p>
                      <a:pPr marL="285750" marR="0" indent="-285750">
                        <a:spcBef>
                          <a:spcPts val="0"/>
                        </a:spcBef>
                        <a:spcAft>
                          <a:spcPts val="0"/>
                        </a:spcAft>
                        <a:buFont typeface="Arial" panose="020B0604020202020204" pitchFamily="34" charset="0"/>
                        <a:buChar char="•"/>
                      </a:pPr>
                      <a:r>
                        <a:rPr lang="en-US" sz="1300" dirty="0">
                          <a:effectLst/>
                        </a:rPr>
                        <a:t>Observing other people in the area</a:t>
                      </a:r>
                      <a:endParaRPr lang="en-US" sz="1300" dirty="0">
                        <a:effectLst/>
                        <a:latin typeface="Times New Roman" panose="02020603050405020304" pitchFamily="18" charset="0"/>
                        <a:ea typeface="SimSun" panose="02010600030101010101" pitchFamily="2" charset="-122"/>
                      </a:endParaRPr>
                    </a:p>
                  </a:txBody>
                  <a:tcPr marL="58505" marR="58505" marT="0" marB="0"/>
                </a:tc>
                <a:extLst>
                  <a:ext uri="{0D108BD9-81ED-4DB2-BD59-A6C34878D82A}">
                    <a16:rowId xmlns:a16="http://schemas.microsoft.com/office/drawing/2014/main" val="3222049658"/>
                  </a:ext>
                </a:extLst>
              </a:tr>
              <a:tr h="1102373">
                <a:tc>
                  <a:txBody>
                    <a:bodyPr/>
                    <a:lstStyle/>
                    <a:p>
                      <a:pPr marL="0" marR="0">
                        <a:spcBef>
                          <a:spcPts val="0"/>
                        </a:spcBef>
                        <a:spcAft>
                          <a:spcPts val="0"/>
                        </a:spcAft>
                      </a:pPr>
                      <a:r>
                        <a:rPr lang="en-US" sz="1400" dirty="0">
                          <a:effectLst/>
                        </a:rPr>
                        <a:t>Self actualization</a:t>
                      </a:r>
                      <a:endParaRPr lang="en-US" sz="1400" dirty="0">
                        <a:effectLst/>
                        <a:latin typeface="Times New Roman" panose="02020603050405020304" pitchFamily="18" charset="0"/>
                        <a:ea typeface="SimSun" panose="02010600030101010101" pitchFamily="2" charset="-122"/>
                      </a:endParaRPr>
                    </a:p>
                  </a:txBody>
                  <a:tcPr marL="58505" marR="58505" marT="0" marB="0"/>
                </a:tc>
                <a:tc>
                  <a:txBody>
                    <a:bodyPr/>
                    <a:lstStyle/>
                    <a:p>
                      <a:pPr marL="285750" marR="0" indent="-285750">
                        <a:spcBef>
                          <a:spcPts val="0"/>
                        </a:spcBef>
                        <a:spcAft>
                          <a:spcPts val="0"/>
                        </a:spcAft>
                        <a:buFont typeface="Arial" panose="020B0604020202020204" pitchFamily="34" charset="0"/>
                        <a:buChar char="•"/>
                      </a:pPr>
                      <a:r>
                        <a:rPr lang="en-US" sz="1300" dirty="0">
                          <a:effectLst/>
                        </a:rPr>
                        <a:t>Being creative</a:t>
                      </a:r>
                    </a:p>
                    <a:p>
                      <a:pPr marL="285750" marR="0" indent="-285750">
                        <a:spcBef>
                          <a:spcPts val="0"/>
                        </a:spcBef>
                        <a:spcAft>
                          <a:spcPts val="0"/>
                        </a:spcAft>
                        <a:buFont typeface="Arial" panose="020B0604020202020204" pitchFamily="34" charset="0"/>
                        <a:buChar char="•"/>
                      </a:pPr>
                      <a:r>
                        <a:rPr lang="en-US" sz="1300" dirty="0">
                          <a:effectLst/>
                        </a:rPr>
                        <a:t>Experiencing the things I have always wanted to do</a:t>
                      </a:r>
                    </a:p>
                    <a:p>
                      <a:pPr marL="285750" marR="0" indent="-285750">
                        <a:spcBef>
                          <a:spcPts val="0"/>
                        </a:spcBef>
                        <a:spcAft>
                          <a:spcPts val="0"/>
                        </a:spcAft>
                        <a:buFont typeface="Arial" panose="020B0604020202020204" pitchFamily="34" charset="0"/>
                        <a:buChar char="•"/>
                      </a:pPr>
                      <a:r>
                        <a:rPr lang="en-US" sz="1300" dirty="0">
                          <a:effectLst/>
                        </a:rPr>
                        <a:t>Feeling inner harmony/peace</a:t>
                      </a:r>
                    </a:p>
                    <a:p>
                      <a:pPr marL="285750" marR="0" indent="-285750">
                        <a:spcBef>
                          <a:spcPts val="0"/>
                        </a:spcBef>
                        <a:spcAft>
                          <a:spcPts val="0"/>
                        </a:spcAft>
                        <a:buFont typeface="Arial" panose="020B0604020202020204" pitchFamily="34" charset="0"/>
                        <a:buChar char="•"/>
                      </a:pPr>
                      <a:r>
                        <a:rPr lang="en-US" sz="1300" dirty="0">
                          <a:effectLst/>
                        </a:rPr>
                        <a:t>Gaining a new perspective of life</a:t>
                      </a:r>
                    </a:p>
                    <a:p>
                      <a:pPr marL="285750" marR="0" indent="-285750">
                        <a:spcBef>
                          <a:spcPts val="0"/>
                        </a:spcBef>
                        <a:spcAft>
                          <a:spcPts val="0"/>
                        </a:spcAft>
                        <a:buFont typeface="Arial" panose="020B0604020202020204" pitchFamily="34" charset="0"/>
                        <a:buChar char="•"/>
                      </a:pPr>
                      <a:r>
                        <a:rPr lang="en-US" sz="1300" dirty="0">
                          <a:effectLst/>
                        </a:rPr>
                        <a:t>Understanding more about myself</a:t>
                      </a:r>
                    </a:p>
                    <a:p>
                      <a:pPr marL="285750" marR="0" indent="-285750">
                        <a:spcBef>
                          <a:spcPts val="0"/>
                        </a:spcBef>
                        <a:spcAft>
                          <a:spcPts val="0"/>
                        </a:spcAft>
                        <a:buFont typeface="Arial" panose="020B0604020202020204" pitchFamily="34" charset="0"/>
                        <a:buChar char="•"/>
                      </a:pPr>
                      <a:r>
                        <a:rPr lang="en-US" sz="1300" dirty="0">
                          <a:effectLst/>
                        </a:rPr>
                        <a:t>Working on my personal/spiritual values</a:t>
                      </a:r>
                      <a:endParaRPr lang="en-US" sz="1300" dirty="0">
                        <a:effectLst/>
                        <a:latin typeface="Times New Roman" panose="02020603050405020304" pitchFamily="18" charset="0"/>
                        <a:ea typeface="SimSun" panose="02010600030101010101" pitchFamily="2" charset="-122"/>
                      </a:endParaRPr>
                    </a:p>
                  </a:txBody>
                  <a:tcPr marL="58505" marR="58505" marT="0" marB="0"/>
                </a:tc>
                <a:extLst>
                  <a:ext uri="{0D108BD9-81ED-4DB2-BD59-A6C34878D82A}">
                    <a16:rowId xmlns:a16="http://schemas.microsoft.com/office/drawing/2014/main" val="3518846246"/>
                  </a:ext>
                </a:extLst>
              </a:tr>
              <a:tr h="1102373">
                <a:tc>
                  <a:txBody>
                    <a:bodyPr/>
                    <a:lstStyle/>
                    <a:p>
                      <a:pPr marL="0" marR="0">
                        <a:spcBef>
                          <a:spcPts val="0"/>
                        </a:spcBef>
                        <a:spcAft>
                          <a:spcPts val="0"/>
                        </a:spcAft>
                      </a:pPr>
                      <a:r>
                        <a:rPr lang="en-US" sz="1400" dirty="0">
                          <a:effectLst/>
                        </a:rPr>
                        <a:t>Self development – personal development</a:t>
                      </a:r>
                      <a:endParaRPr lang="en-US" sz="1400" dirty="0">
                        <a:effectLst/>
                        <a:latin typeface="Times New Roman" panose="02020603050405020304" pitchFamily="18" charset="0"/>
                        <a:ea typeface="SimSun" panose="02010600030101010101" pitchFamily="2" charset="-122"/>
                      </a:endParaRPr>
                    </a:p>
                  </a:txBody>
                  <a:tcPr marL="58505" marR="58505" marT="0" marB="0"/>
                </a:tc>
                <a:tc>
                  <a:txBody>
                    <a:bodyPr/>
                    <a:lstStyle/>
                    <a:p>
                      <a:pPr marL="285750" marR="0" indent="-285750">
                        <a:spcBef>
                          <a:spcPts val="0"/>
                        </a:spcBef>
                        <a:spcAft>
                          <a:spcPts val="0"/>
                        </a:spcAft>
                        <a:buFont typeface="Arial" panose="020B0604020202020204" pitchFamily="34" charset="0"/>
                        <a:buChar char="•"/>
                      </a:pPr>
                      <a:r>
                        <a:rPr lang="en-US" sz="1300" dirty="0">
                          <a:effectLst/>
                        </a:rPr>
                        <a:t>Develop my personal interests</a:t>
                      </a:r>
                    </a:p>
                    <a:p>
                      <a:pPr marL="285750" marR="0" indent="-285750">
                        <a:spcBef>
                          <a:spcPts val="0"/>
                        </a:spcBef>
                        <a:spcAft>
                          <a:spcPts val="0"/>
                        </a:spcAft>
                        <a:buFont typeface="Arial" panose="020B0604020202020204" pitchFamily="34" charset="0"/>
                        <a:buChar char="•"/>
                      </a:pPr>
                      <a:r>
                        <a:rPr lang="en-US" sz="1300" dirty="0">
                          <a:effectLst/>
                        </a:rPr>
                        <a:t>Developing my skills and abilities</a:t>
                      </a:r>
                    </a:p>
                    <a:p>
                      <a:pPr marL="285750" marR="0" indent="-285750">
                        <a:spcBef>
                          <a:spcPts val="0"/>
                        </a:spcBef>
                        <a:spcAft>
                          <a:spcPts val="0"/>
                        </a:spcAft>
                        <a:buFont typeface="Arial" panose="020B0604020202020204" pitchFamily="34" charset="0"/>
                        <a:buChar char="•"/>
                      </a:pPr>
                      <a:r>
                        <a:rPr lang="en-US" sz="1300" dirty="0">
                          <a:effectLst/>
                        </a:rPr>
                        <a:t>Gaining a sense of accomplishment</a:t>
                      </a:r>
                    </a:p>
                    <a:p>
                      <a:pPr marL="285750" marR="0" indent="-285750">
                        <a:spcBef>
                          <a:spcPts val="0"/>
                        </a:spcBef>
                        <a:spcAft>
                          <a:spcPts val="0"/>
                        </a:spcAft>
                        <a:buFont typeface="Arial" panose="020B0604020202020204" pitchFamily="34" charset="0"/>
                        <a:buChar char="•"/>
                      </a:pPr>
                      <a:r>
                        <a:rPr lang="en-US" sz="1300" dirty="0">
                          <a:effectLst/>
                        </a:rPr>
                        <a:t>Gaining a sense of self confidence</a:t>
                      </a:r>
                    </a:p>
                    <a:p>
                      <a:pPr marL="285750" marR="0" indent="-285750">
                        <a:spcBef>
                          <a:spcPts val="0"/>
                        </a:spcBef>
                        <a:spcAft>
                          <a:spcPts val="0"/>
                        </a:spcAft>
                        <a:buFont typeface="Arial" panose="020B0604020202020204" pitchFamily="34" charset="0"/>
                        <a:buChar char="•"/>
                      </a:pPr>
                      <a:r>
                        <a:rPr lang="en-US" sz="1300" dirty="0">
                          <a:effectLst/>
                        </a:rPr>
                        <a:t>Knowing what I am capable of</a:t>
                      </a:r>
                    </a:p>
                    <a:p>
                      <a:pPr marL="285750" marR="0" indent="-285750">
                        <a:spcBef>
                          <a:spcPts val="0"/>
                        </a:spcBef>
                        <a:spcAft>
                          <a:spcPts val="0"/>
                        </a:spcAft>
                        <a:buFont typeface="Arial" panose="020B0604020202020204" pitchFamily="34" charset="0"/>
                        <a:buChar char="•"/>
                      </a:pPr>
                      <a:r>
                        <a:rPr lang="en-US" sz="1300" dirty="0">
                          <a:effectLst/>
                        </a:rPr>
                        <a:t>Using my talents and skills</a:t>
                      </a:r>
                      <a:endParaRPr lang="en-US" sz="1300" dirty="0">
                        <a:effectLst/>
                        <a:latin typeface="Times New Roman" panose="02020603050405020304" pitchFamily="18" charset="0"/>
                        <a:ea typeface="SimSun" panose="02010600030101010101" pitchFamily="2" charset="-122"/>
                      </a:endParaRPr>
                    </a:p>
                  </a:txBody>
                  <a:tcPr marL="58505" marR="58505" marT="0" marB="0"/>
                </a:tc>
                <a:extLst>
                  <a:ext uri="{0D108BD9-81ED-4DB2-BD59-A6C34878D82A}">
                    <a16:rowId xmlns:a16="http://schemas.microsoft.com/office/drawing/2014/main" val="1255041452"/>
                  </a:ext>
                </a:extLst>
              </a:tr>
            </a:tbl>
          </a:graphicData>
        </a:graphic>
      </p:graphicFrame>
      <p:sp>
        <p:nvSpPr>
          <p:cNvPr id="3" name="Footer Placeholder 2">
            <a:extLst>
              <a:ext uri="{FF2B5EF4-FFF2-40B4-BE49-F238E27FC236}">
                <a16:creationId xmlns:a16="http://schemas.microsoft.com/office/drawing/2014/main" id="{0096EE62-7D7D-4378-9194-CF437A0ECA01}"/>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849330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06670"/>
            <a:ext cx="8248650" cy="668216"/>
          </a:xfrm>
        </p:spPr>
        <p:txBody>
          <a:bodyPr>
            <a:normAutofit fontScale="90000"/>
          </a:bodyPr>
          <a:lstStyle/>
          <a:p>
            <a:r>
              <a:rPr lang="en-US" dirty="0"/>
              <a:t>Outer Tier Motives</a:t>
            </a:r>
          </a:p>
        </p:txBody>
      </p:sp>
      <p:graphicFrame>
        <p:nvGraphicFramePr>
          <p:cNvPr id="4" name="Content Placeholder 3"/>
          <p:cNvGraphicFramePr>
            <a:graphicFrameLocks noGrp="1"/>
          </p:cNvGraphicFramePr>
          <p:nvPr>
            <p:ph idx="1"/>
          </p:nvPr>
        </p:nvGraphicFramePr>
        <p:xfrm>
          <a:off x="1790700" y="1407148"/>
          <a:ext cx="6822830" cy="5120640"/>
        </p:xfrm>
        <a:graphic>
          <a:graphicData uri="http://schemas.openxmlformats.org/drawingml/2006/table">
            <a:tbl>
              <a:tblPr firstRow="1" firstCol="1" bandRow="1">
                <a:tableStyleId>{5C22544A-7EE6-4342-B048-85BDC9FD1C3A}</a:tableStyleId>
              </a:tblPr>
              <a:tblGrid>
                <a:gridCol w="2130020">
                  <a:extLst>
                    <a:ext uri="{9D8B030D-6E8A-4147-A177-3AD203B41FA5}">
                      <a16:colId xmlns:a16="http://schemas.microsoft.com/office/drawing/2014/main" val="804806077"/>
                    </a:ext>
                  </a:extLst>
                </a:gridCol>
                <a:gridCol w="4692810">
                  <a:extLst>
                    <a:ext uri="{9D8B030D-6E8A-4147-A177-3AD203B41FA5}">
                      <a16:colId xmlns:a16="http://schemas.microsoft.com/office/drawing/2014/main" val="2069833641"/>
                    </a:ext>
                  </a:extLst>
                </a:gridCol>
              </a:tblGrid>
              <a:tr h="1005621">
                <a:tc>
                  <a:txBody>
                    <a:bodyPr/>
                    <a:lstStyle/>
                    <a:p>
                      <a:pPr marL="0" marR="0">
                        <a:spcBef>
                          <a:spcPts val="0"/>
                        </a:spcBef>
                        <a:spcAft>
                          <a:spcPts val="0"/>
                        </a:spcAft>
                      </a:pPr>
                      <a:r>
                        <a:rPr lang="en-US" sz="1400" dirty="0">
                          <a:effectLst/>
                        </a:rPr>
                        <a:t>Isolation</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Avoiding interpersonal stress and pressure</a:t>
                      </a:r>
                    </a:p>
                    <a:p>
                      <a:pPr marL="285750" marR="0" indent="-285750">
                        <a:spcBef>
                          <a:spcPts val="0"/>
                        </a:spcBef>
                        <a:spcAft>
                          <a:spcPts val="0"/>
                        </a:spcAft>
                        <a:buFont typeface="Arial" panose="020B0604020202020204" pitchFamily="34" charset="0"/>
                        <a:buChar char="•"/>
                      </a:pPr>
                      <a:r>
                        <a:rPr lang="en-US" sz="1400" dirty="0">
                          <a:effectLst/>
                        </a:rPr>
                        <a:t>Being away from crowds</a:t>
                      </a:r>
                    </a:p>
                    <a:p>
                      <a:pPr marL="285750" marR="0" indent="-285750">
                        <a:spcBef>
                          <a:spcPts val="0"/>
                        </a:spcBef>
                        <a:spcAft>
                          <a:spcPts val="0"/>
                        </a:spcAft>
                        <a:buFont typeface="Arial" panose="020B0604020202020204" pitchFamily="34" charset="0"/>
                        <a:buChar char="•"/>
                      </a:pPr>
                      <a:r>
                        <a:rPr lang="en-US" sz="1400" dirty="0">
                          <a:effectLst/>
                        </a:rPr>
                        <a:t>Enjoying isolation</a:t>
                      </a:r>
                    </a:p>
                    <a:p>
                      <a:pPr marL="285750" marR="0" indent="-285750">
                        <a:spcBef>
                          <a:spcPts val="0"/>
                        </a:spcBef>
                        <a:spcAft>
                          <a:spcPts val="0"/>
                        </a:spcAft>
                        <a:buFont typeface="Arial" panose="020B0604020202020204" pitchFamily="34" charset="0"/>
                        <a:buChar char="•"/>
                      </a:pPr>
                      <a:r>
                        <a:rPr lang="en-US" sz="1400" dirty="0">
                          <a:effectLst/>
                        </a:rPr>
                        <a:t>Experiencing open space</a:t>
                      </a:r>
                    </a:p>
                    <a:p>
                      <a:pPr marL="285750" marR="0" indent="-285750">
                        <a:spcBef>
                          <a:spcPts val="0"/>
                        </a:spcBef>
                        <a:spcAft>
                          <a:spcPts val="0"/>
                        </a:spcAft>
                        <a:buFont typeface="Arial" panose="020B0604020202020204" pitchFamily="34" charset="0"/>
                        <a:buChar char="•"/>
                      </a:pPr>
                      <a:r>
                        <a:rPr lang="en-US" sz="1400" dirty="0">
                          <a:effectLst/>
                        </a:rPr>
                        <a:t>Experiencing peace and calm</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2480566591"/>
                  </a:ext>
                </a:extLst>
              </a:tr>
              <a:tr h="1407869">
                <a:tc>
                  <a:txBody>
                    <a:bodyPr/>
                    <a:lstStyle/>
                    <a:p>
                      <a:pPr marL="0" marR="0">
                        <a:spcBef>
                          <a:spcPts val="0"/>
                        </a:spcBef>
                        <a:spcAft>
                          <a:spcPts val="0"/>
                        </a:spcAft>
                      </a:pPr>
                      <a:r>
                        <a:rPr lang="en-US" sz="1400" dirty="0">
                          <a:effectLst/>
                        </a:rPr>
                        <a:t>Stimulation</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Being spontaneous</a:t>
                      </a:r>
                    </a:p>
                    <a:p>
                      <a:pPr marL="285750" marR="0" indent="-285750">
                        <a:spcBef>
                          <a:spcPts val="0"/>
                        </a:spcBef>
                        <a:spcAft>
                          <a:spcPts val="0"/>
                        </a:spcAft>
                        <a:buFont typeface="Arial" panose="020B0604020202020204" pitchFamily="34" charset="0"/>
                        <a:buChar char="•"/>
                      </a:pPr>
                      <a:r>
                        <a:rPr lang="en-US" sz="1400" dirty="0">
                          <a:effectLst/>
                        </a:rPr>
                        <a:t>Experiencing the risk involved</a:t>
                      </a:r>
                    </a:p>
                    <a:p>
                      <a:pPr marL="285750" marR="0" indent="-285750">
                        <a:spcBef>
                          <a:spcPts val="0"/>
                        </a:spcBef>
                        <a:spcAft>
                          <a:spcPts val="0"/>
                        </a:spcAft>
                        <a:buFont typeface="Arial" panose="020B0604020202020204" pitchFamily="34" charset="0"/>
                        <a:buChar char="•"/>
                      </a:pPr>
                      <a:r>
                        <a:rPr lang="en-US" sz="1400" dirty="0">
                          <a:effectLst/>
                        </a:rPr>
                        <a:t>Experiencing thrills</a:t>
                      </a:r>
                    </a:p>
                    <a:p>
                      <a:pPr marL="285750" marR="0" indent="-285750">
                        <a:spcBef>
                          <a:spcPts val="0"/>
                        </a:spcBef>
                        <a:spcAft>
                          <a:spcPts val="0"/>
                        </a:spcAft>
                        <a:buFont typeface="Arial" panose="020B0604020202020204" pitchFamily="34" charset="0"/>
                        <a:buChar char="•"/>
                      </a:pPr>
                      <a:r>
                        <a:rPr lang="en-US" sz="1400" dirty="0">
                          <a:effectLst/>
                        </a:rPr>
                        <a:t>Exploring the unknown</a:t>
                      </a:r>
                    </a:p>
                    <a:p>
                      <a:pPr marL="285750" marR="0" indent="-285750">
                        <a:spcBef>
                          <a:spcPts val="0"/>
                        </a:spcBef>
                        <a:spcAft>
                          <a:spcPts val="0"/>
                        </a:spcAft>
                        <a:buFont typeface="Arial" panose="020B0604020202020204" pitchFamily="34" charset="0"/>
                        <a:buChar char="•"/>
                      </a:pPr>
                      <a:r>
                        <a:rPr lang="en-US" sz="1400" dirty="0">
                          <a:effectLst/>
                        </a:rPr>
                        <a:t>Feeling excitement</a:t>
                      </a:r>
                    </a:p>
                    <a:p>
                      <a:pPr marL="285750" marR="0" indent="-285750">
                        <a:spcBef>
                          <a:spcPts val="0"/>
                        </a:spcBef>
                        <a:spcAft>
                          <a:spcPts val="0"/>
                        </a:spcAft>
                        <a:buFont typeface="Arial" panose="020B0604020202020204" pitchFamily="34" charset="0"/>
                        <a:buChar char="•"/>
                      </a:pPr>
                      <a:r>
                        <a:rPr lang="en-US" sz="1400" dirty="0">
                          <a:effectLst/>
                        </a:rPr>
                        <a:t>Having daring/adventuresome experiences</a:t>
                      </a:r>
                    </a:p>
                    <a:p>
                      <a:pPr marL="285750" marR="0" indent="-285750">
                        <a:spcBef>
                          <a:spcPts val="0"/>
                        </a:spcBef>
                        <a:spcAft>
                          <a:spcPts val="0"/>
                        </a:spcAft>
                        <a:buFont typeface="Arial" panose="020B0604020202020204" pitchFamily="34" charset="0"/>
                        <a:buChar char="•"/>
                      </a:pPr>
                      <a:r>
                        <a:rPr lang="en-US" sz="1400" dirty="0">
                          <a:effectLst/>
                        </a:rPr>
                        <a:t>Having unpredictable experiences</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2494948478"/>
                  </a:ext>
                </a:extLst>
              </a:tr>
              <a:tr h="402247">
                <a:tc>
                  <a:txBody>
                    <a:bodyPr/>
                    <a:lstStyle/>
                    <a:p>
                      <a:pPr marL="0" marR="0">
                        <a:spcBef>
                          <a:spcPts val="0"/>
                        </a:spcBef>
                        <a:spcAft>
                          <a:spcPts val="0"/>
                        </a:spcAft>
                      </a:pPr>
                      <a:r>
                        <a:rPr lang="en-US" sz="1400" dirty="0">
                          <a:effectLst/>
                        </a:rPr>
                        <a:t>Romance</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Being with people of the opposite sex</a:t>
                      </a:r>
                    </a:p>
                    <a:p>
                      <a:pPr marL="285750" marR="0" indent="-285750">
                        <a:spcBef>
                          <a:spcPts val="0"/>
                        </a:spcBef>
                        <a:spcAft>
                          <a:spcPts val="0"/>
                        </a:spcAft>
                        <a:buFont typeface="Arial" panose="020B0604020202020204" pitchFamily="34" charset="0"/>
                        <a:buChar char="•"/>
                      </a:pPr>
                      <a:r>
                        <a:rPr lang="en-US" sz="1400" dirty="0">
                          <a:effectLst/>
                        </a:rPr>
                        <a:t>Having romantic relationships</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3989702078"/>
                  </a:ext>
                </a:extLst>
              </a:tr>
              <a:tr h="603372">
                <a:tc>
                  <a:txBody>
                    <a:bodyPr/>
                    <a:lstStyle/>
                    <a:p>
                      <a:pPr marL="0" marR="0">
                        <a:spcBef>
                          <a:spcPts val="0"/>
                        </a:spcBef>
                        <a:spcAft>
                          <a:spcPts val="0"/>
                        </a:spcAft>
                      </a:pPr>
                      <a:r>
                        <a:rPr lang="en-US" sz="1400" dirty="0">
                          <a:effectLst/>
                        </a:rPr>
                        <a:t>Autonomy</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Being independent</a:t>
                      </a:r>
                    </a:p>
                    <a:p>
                      <a:pPr marL="285750" marR="0" indent="-285750">
                        <a:spcBef>
                          <a:spcPts val="0"/>
                        </a:spcBef>
                        <a:spcAft>
                          <a:spcPts val="0"/>
                        </a:spcAft>
                        <a:buFont typeface="Arial" panose="020B0604020202020204" pitchFamily="34" charset="0"/>
                        <a:buChar char="•"/>
                      </a:pPr>
                      <a:r>
                        <a:rPr lang="en-US" sz="1400" dirty="0">
                          <a:effectLst/>
                        </a:rPr>
                        <a:t>Being obligated to no-one</a:t>
                      </a:r>
                    </a:p>
                    <a:p>
                      <a:pPr marL="285750" marR="0" indent="-285750">
                        <a:spcBef>
                          <a:spcPts val="0"/>
                        </a:spcBef>
                        <a:spcAft>
                          <a:spcPts val="0"/>
                        </a:spcAft>
                        <a:buFont typeface="Arial" panose="020B0604020202020204" pitchFamily="34" charset="0"/>
                        <a:buChar char="•"/>
                      </a:pPr>
                      <a:r>
                        <a:rPr lang="en-US" sz="1400" dirty="0">
                          <a:effectLst/>
                        </a:rPr>
                        <a:t>Doing things my own way</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1513237775"/>
                  </a:ext>
                </a:extLst>
              </a:tr>
              <a:tr h="402247">
                <a:tc>
                  <a:txBody>
                    <a:bodyPr/>
                    <a:lstStyle/>
                    <a:p>
                      <a:pPr marL="0" marR="0">
                        <a:spcBef>
                          <a:spcPts val="0"/>
                        </a:spcBef>
                        <a:spcAft>
                          <a:spcPts val="0"/>
                        </a:spcAft>
                      </a:pPr>
                      <a:r>
                        <a:rPr lang="en-US" sz="1400" dirty="0">
                          <a:effectLst/>
                        </a:rPr>
                        <a:t>Nostalgia</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Reflecting ion past memories</a:t>
                      </a:r>
                    </a:p>
                    <a:p>
                      <a:pPr marL="285750" marR="0" indent="-285750">
                        <a:spcBef>
                          <a:spcPts val="0"/>
                        </a:spcBef>
                        <a:spcAft>
                          <a:spcPts val="0"/>
                        </a:spcAft>
                        <a:buFont typeface="Arial" panose="020B0604020202020204" pitchFamily="34" charset="0"/>
                        <a:buChar char="•"/>
                      </a:pPr>
                      <a:r>
                        <a:rPr lang="en-US" sz="1400" dirty="0">
                          <a:effectLst/>
                        </a:rPr>
                        <a:t>Thinking about good times I’ve had in the past</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3362279764"/>
                  </a:ext>
                </a:extLst>
              </a:tr>
              <a:tr h="1005621">
                <a:tc>
                  <a:txBody>
                    <a:bodyPr/>
                    <a:lstStyle/>
                    <a:p>
                      <a:pPr marL="0" marR="0">
                        <a:spcBef>
                          <a:spcPts val="0"/>
                        </a:spcBef>
                        <a:spcAft>
                          <a:spcPts val="0"/>
                        </a:spcAft>
                      </a:pPr>
                      <a:r>
                        <a:rPr lang="en-US" sz="1400" dirty="0">
                          <a:effectLst/>
                        </a:rPr>
                        <a:t>Recognition</a:t>
                      </a:r>
                      <a:endParaRPr lang="en-US" sz="1400" dirty="0">
                        <a:effectLst/>
                        <a:latin typeface="Times New Roman" panose="02020603050405020304" pitchFamily="18" charset="0"/>
                        <a:ea typeface="SimSun" panose="02010600030101010101" pitchFamily="2" charset="-122"/>
                      </a:endParaRPr>
                    </a:p>
                  </a:txBody>
                  <a:tcPr marL="53355" marR="53355" marT="0" marB="0"/>
                </a:tc>
                <a:tc>
                  <a:txBody>
                    <a:bodyPr/>
                    <a:lstStyle/>
                    <a:p>
                      <a:pPr marL="285750" marR="0" indent="-285750">
                        <a:spcBef>
                          <a:spcPts val="0"/>
                        </a:spcBef>
                        <a:spcAft>
                          <a:spcPts val="0"/>
                        </a:spcAft>
                        <a:buFont typeface="Arial" panose="020B0604020202020204" pitchFamily="34" charset="0"/>
                        <a:buChar char="•"/>
                      </a:pPr>
                      <a:r>
                        <a:rPr lang="en-US" sz="1400" dirty="0">
                          <a:effectLst/>
                        </a:rPr>
                        <a:t>Being recognized by other people</a:t>
                      </a:r>
                    </a:p>
                    <a:p>
                      <a:pPr marL="285750" marR="0" indent="-285750">
                        <a:spcBef>
                          <a:spcPts val="0"/>
                        </a:spcBef>
                        <a:spcAft>
                          <a:spcPts val="0"/>
                        </a:spcAft>
                        <a:buFont typeface="Arial" panose="020B0604020202020204" pitchFamily="34" charset="0"/>
                        <a:buChar char="•"/>
                      </a:pPr>
                      <a:r>
                        <a:rPr lang="en-US" sz="1400" dirty="0">
                          <a:effectLst/>
                        </a:rPr>
                        <a:t>Having others know I have been there</a:t>
                      </a:r>
                    </a:p>
                    <a:p>
                      <a:pPr marL="285750" marR="0" indent="-285750">
                        <a:spcBef>
                          <a:spcPts val="0"/>
                        </a:spcBef>
                        <a:spcAft>
                          <a:spcPts val="0"/>
                        </a:spcAft>
                        <a:buFont typeface="Arial" panose="020B0604020202020204" pitchFamily="34" charset="0"/>
                        <a:buChar char="•"/>
                      </a:pPr>
                      <a:r>
                        <a:rPr lang="en-US" sz="1400" dirty="0">
                          <a:effectLst/>
                        </a:rPr>
                        <a:t>Leading others</a:t>
                      </a:r>
                    </a:p>
                    <a:p>
                      <a:pPr marL="285750" marR="0" indent="-285750">
                        <a:spcBef>
                          <a:spcPts val="0"/>
                        </a:spcBef>
                        <a:spcAft>
                          <a:spcPts val="0"/>
                        </a:spcAft>
                        <a:buFont typeface="Arial" panose="020B0604020202020204" pitchFamily="34" charset="0"/>
                        <a:buChar char="•"/>
                      </a:pPr>
                      <a:r>
                        <a:rPr lang="en-US" sz="1400" dirty="0">
                          <a:effectLst/>
                        </a:rPr>
                        <a:t>Sharing skill and knowledge with others</a:t>
                      </a:r>
                    </a:p>
                    <a:p>
                      <a:pPr marL="285750" marR="0" indent="-285750">
                        <a:spcBef>
                          <a:spcPts val="0"/>
                        </a:spcBef>
                        <a:spcAft>
                          <a:spcPts val="0"/>
                        </a:spcAft>
                        <a:buFont typeface="Arial" panose="020B0604020202020204" pitchFamily="34" charset="0"/>
                        <a:buChar char="•"/>
                      </a:pPr>
                      <a:r>
                        <a:rPr lang="en-US" sz="1400" dirty="0">
                          <a:effectLst/>
                        </a:rPr>
                        <a:t>Showing others I can do it</a:t>
                      </a:r>
                      <a:endParaRPr lang="en-US" sz="1400" dirty="0">
                        <a:effectLst/>
                        <a:latin typeface="Times New Roman" panose="02020603050405020304" pitchFamily="18" charset="0"/>
                        <a:ea typeface="SimSun" panose="02010600030101010101" pitchFamily="2" charset="-122"/>
                      </a:endParaRPr>
                    </a:p>
                  </a:txBody>
                  <a:tcPr marL="53355" marR="53355" marT="0" marB="0"/>
                </a:tc>
                <a:extLst>
                  <a:ext uri="{0D108BD9-81ED-4DB2-BD59-A6C34878D82A}">
                    <a16:rowId xmlns:a16="http://schemas.microsoft.com/office/drawing/2014/main" val="3038099910"/>
                  </a:ext>
                </a:extLst>
              </a:tr>
            </a:tbl>
          </a:graphicData>
        </a:graphic>
      </p:graphicFrame>
      <p:sp>
        <p:nvSpPr>
          <p:cNvPr id="3" name="Footer Placeholder 2">
            <a:extLst>
              <a:ext uri="{FF2B5EF4-FFF2-40B4-BE49-F238E27FC236}">
                <a16:creationId xmlns:a16="http://schemas.microsoft.com/office/drawing/2014/main" id="{FB734E60-B939-47A1-8F20-58809B8C8348}"/>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150243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E588-5C7B-4B06-B87C-1EF8D5132E4A}"/>
              </a:ext>
            </a:extLst>
          </p:cNvPr>
          <p:cNvSpPr>
            <a:spLocks noGrp="1"/>
          </p:cNvSpPr>
          <p:nvPr>
            <p:ph type="title"/>
          </p:nvPr>
        </p:nvSpPr>
        <p:spPr/>
        <p:txBody>
          <a:bodyPr/>
          <a:lstStyle/>
          <a:p>
            <a:r>
              <a:rPr lang="en-HK" dirty="0"/>
              <a:t>Influence on travel experience</a:t>
            </a:r>
          </a:p>
        </p:txBody>
      </p:sp>
      <p:sp>
        <p:nvSpPr>
          <p:cNvPr id="3" name="Content Placeholder 2">
            <a:extLst>
              <a:ext uri="{FF2B5EF4-FFF2-40B4-BE49-F238E27FC236}">
                <a16:creationId xmlns:a16="http://schemas.microsoft.com/office/drawing/2014/main" id="{D23B6024-219A-43FF-BD4C-B74D9C806992}"/>
              </a:ext>
            </a:extLst>
          </p:cNvPr>
          <p:cNvSpPr>
            <a:spLocks noGrp="1"/>
          </p:cNvSpPr>
          <p:nvPr>
            <p:ph idx="1"/>
          </p:nvPr>
        </p:nvSpPr>
        <p:spPr/>
        <p:txBody>
          <a:bodyPr/>
          <a:lstStyle/>
          <a:p>
            <a:r>
              <a:rPr lang="en-US" dirty="0"/>
              <a:t>Weighting of motives changes with travel experience</a:t>
            </a:r>
          </a:p>
          <a:p>
            <a:pPr lvl="1"/>
            <a:r>
              <a:rPr lang="en-US" dirty="0"/>
              <a:t>Core motives always important regardless of experience</a:t>
            </a:r>
          </a:p>
          <a:p>
            <a:pPr lvl="1"/>
            <a:r>
              <a:rPr lang="en-US" dirty="0"/>
              <a:t>Middle order motives become less important with experience</a:t>
            </a:r>
          </a:p>
          <a:p>
            <a:pPr lvl="1"/>
            <a:r>
              <a:rPr lang="en-US" dirty="0"/>
              <a:t>Lower order motives stay low regardless of experience</a:t>
            </a:r>
          </a:p>
          <a:p>
            <a:pPr lvl="2"/>
            <a:r>
              <a:rPr lang="en-US" dirty="0"/>
              <a:t>But, weighted more highly for inexperienced tourists</a:t>
            </a:r>
          </a:p>
          <a:p>
            <a:endParaRPr lang="en-HK" dirty="0"/>
          </a:p>
        </p:txBody>
      </p:sp>
      <p:sp>
        <p:nvSpPr>
          <p:cNvPr id="4" name="Footer Placeholder 3">
            <a:extLst>
              <a:ext uri="{FF2B5EF4-FFF2-40B4-BE49-F238E27FC236}">
                <a16:creationId xmlns:a16="http://schemas.microsoft.com/office/drawing/2014/main" id="{AEB17836-F726-4384-94E7-9F110600CE5F}"/>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26590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HK" dirty="0"/>
              <a:t>Describe the strengths and weaknesses of Maslow’s hierarchy of needs </a:t>
            </a:r>
          </a:p>
          <a:p>
            <a:r>
              <a:rPr lang="en-HK" dirty="0"/>
              <a:t>Analyse Dann’s push-pull model </a:t>
            </a:r>
          </a:p>
          <a:p>
            <a:r>
              <a:rPr lang="en-HK" dirty="0"/>
              <a:t>Apply Crompton’s motives </a:t>
            </a:r>
          </a:p>
          <a:p>
            <a:r>
              <a:rPr lang="en-HK" dirty="0"/>
              <a:t>Critique Iso-Ahola’s optimal arousal model </a:t>
            </a:r>
          </a:p>
          <a:p>
            <a:r>
              <a:rPr lang="en-HK" dirty="0"/>
              <a:t>Understand Gutman’s means-end model </a:t>
            </a:r>
          </a:p>
          <a:p>
            <a:r>
              <a:rPr lang="en-HK" dirty="0"/>
              <a:t>Apply Pearce’s evolving travel career ladder/pattern</a:t>
            </a:r>
            <a:endParaRPr lang="en-US" dirty="0"/>
          </a:p>
        </p:txBody>
      </p:sp>
      <p:sp>
        <p:nvSpPr>
          <p:cNvPr id="2" name="Footer Placeholder 1">
            <a:extLst>
              <a:ext uri="{FF2B5EF4-FFF2-40B4-BE49-F238E27FC236}">
                <a16:creationId xmlns:a16="http://schemas.microsoft.com/office/drawing/2014/main" id="{5D275C4E-F507-4205-868F-EA85C64144B3}"/>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28787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7691-C3D7-4855-A7EE-774D84FB91F7}"/>
              </a:ext>
            </a:extLst>
          </p:cNvPr>
          <p:cNvSpPr>
            <a:spLocks noGrp="1"/>
          </p:cNvSpPr>
          <p:nvPr>
            <p:ph type="title"/>
          </p:nvPr>
        </p:nvSpPr>
        <p:spPr/>
        <p:txBody>
          <a:bodyPr/>
          <a:lstStyle/>
          <a:p>
            <a:r>
              <a:rPr lang="en-HK" dirty="0"/>
              <a:t>Why do people travel? A core tourism research question</a:t>
            </a:r>
          </a:p>
        </p:txBody>
      </p:sp>
      <p:sp>
        <p:nvSpPr>
          <p:cNvPr id="3" name="Content Placeholder 2">
            <a:extLst>
              <a:ext uri="{FF2B5EF4-FFF2-40B4-BE49-F238E27FC236}">
                <a16:creationId xmlns:a16="http://schemas.microsoft.com/office/drawing/2014/main" id="{53EA8482-DB9A-4600-B380-C53E587F20F1}"/>
              </a:ext>
            </a:extLst>
          </p:cNvPr>
          <p:cNvSpPr>
            <a:spLocks noGrp="1"/>
          </p:cNvSpPr>
          <p:nvPr>
            <p:ph idx="1"/>
          </p:nvPr>
        </p:nvSpPr>
        <p:spPr>
          <a:xfrm>
            <a:off x="838200" y="2025825"/>
            <a:ext cx="10515600" cy="4151138"/>
          </a:xfrm>
        </p:spPr>
        <p:txBody>
          <a:bodyPr>
            <a:normAutofit/>
          </a:bodyPr>
          <a:lstStyle/>
          <a:p>
            <a:r>
              <a:rPr lang="en-US" dirty="0"/>
              <a:t>Understanding why people travel for pleasure has been the focus of tourism research since the earliest days of tourism academia </a:t>
            </a:r>
          </a:p>
          <a:p>
            <a:r>
              <a:rPr lang="en-US" dirty="0"/>
              <a:t>Motivation influences destination choice, perceived benefits, satisfaction and on-site experiences </a:t>
            </a:r>
          </a:p>
          <a:p>
            <a:r>
              <a:rPr lang="en-US" dirty="0"/>
              <a:t>Increasingly sophisticated models has been developed over the years that have attempted to develop a comprehensive theory of tourist motives</a:t>
            </a:r>
          </a:p>
        </p:txBody>
      </p:sp>
      <p:sp>
        <p:nvSpPr>
          <p:cNvPr id="4" name="Footer Placeholder 3">
            <a:extLst>
              <a:ext uri="{FF2B5EF4-FFF2-40B4-BE49-F238E27FC236}">
                <a16:creationId xmlns:a16="http://schemas.microsoft.com/office/drawing/2014/main" id="{D195BFF2-F15F-43C9-931A-BF4AB22539A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16824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0C84F-E729-406A-9937-1FEB0DFDC529}"/>
              </a:ext>
            </a:extLst>
          </p:cNvPr>
          <p:cNvSpPr>
            <a:spLocks noGrp="1"/>
          </p:cNvSpPr>
          <p:nvPr>
            <p:ph type="title"/>
          </p:nvPr>
        </p:nvSpPr>
        <p:spPr/>
        <p:txBody>
          <a:bodyPr/>
          <a:lstStyle/>
          <a:p>
            <a:r>
              <a:rPr lang="en-HK" dirty="0"/>
              <a:t>Different approaches adopted by sociologists, psychologists and consumer behaviourists</a:t>
            </a:r>
          </a:p>
        </p:txBody>
      </p:sp>
      <p:sp>
        <p:nvSpPr>
          <p:cNvPr id="3" name="Content Placeholder 2">
            <a:extLst>
              <a:ext uri="{FF2B5EF4-FFF2-40B4-BE49-F238E27FC236}">
                <a16:creationId xmlns:a16="http://schemas.microsoft.com/office/drawing/2014/main" id="{9EF242FC-31BC-4068-8238-87C69E088831}"/>
              </a:ext>
            </a:extLst>
          </p:cNvPr>
          <p:cNvSpPr>
            <a:spLocks noGrp="1"/>
          </p:cNvSpPr>
          <p:nvPr>
            <p:ph idx="1"/>
          </p:nvPr>
        </p:nvSpPr>
        <p:spPr/>
        <p:txBody>
          <a:bodyPr>
            <a:normAutofit fontScale="85000" lnSpcReduction="10000"/>
          </a:bodyPr>
          <a:lstStyle/>
          <a:p>
            <a:r>
              <a:rPr lang="en-US" dirty="0"/>
              <a:t>Travel as a response to what is lacking yet desired </a:t>
            </a:r>
          </a:p>
          <a:p>
            <a:r>
              <a:rPr lang="en-US" dirty="0"/>
              <a:t>Destination pull in response to motivational push </a:t>
            </a:r>
          </a:p>
          <a:p>
            <a:r>
              <a:rPr lang="en-US" dirty="0"/>
              <a:t>Needs based approaches where pleasure travel is a means to satisfy unmet needs </a:t>
            </a:r>
          </a:p>
          <a:p>
            <a:r>
              <a:rPr lang="en-US" dirty="0"/>
              <a:t>Intrinsic motivations as reflected by a desire to obtain some reward for travelling </a:t>
            </a:r>
          </a:p>
          <a:p>
            <a:r>
              <a:rPr lang="en-US" dirty="0"/>
              <a:t>Values based approaches </a:t>
            </a:r>
          </a:p>
          <a:p>
            <a:r>
              <a:rPr lang="en-US" dirty="0"/>
              <a:t>Disequilibrium and the need for a break</a:t>
            </a:r>
          </a:p>
          <a:p>
            <a:r>
              <a:rPr lang="en-US" dirty="0"/>
              <a:t>Motivation as fantasy and a liminal break </a:t>
            </a:r>
          </a:p>
          <a:p>
            <a:r>
              <a:rPr lang="en-US" dirty="0"/>
              <a:t>Expectancy based approaches which look at achieving outcomes as a prime motivation </a:t>
            </a:r>
          </a:p>
          <a:p>
            <a:r>
              <a:rPr lang="en-US" dirty="0"/>
              <a:t>Quest for authenticity and a search</a:t>
            </a:r>
            <a:endParaRPr lang="en-HK" dirty="0"/>
          </a:p>
        </p:txBody>
      </p:sp>
      <p:sp>
        <p:nvSpPr>
          <p:cNvPr id="4" name="Footer Placeholder 3">
            <a:extLst>
              <a:ext uri="{FF2B5EF4-FFF2-40B4-BE49-F238E27FC236}">
                <a16:creationId xmlns:a16="http://schemas.microsoft.com/office/drawing/2014/main" id="{08162D46-5464-4979-BEDF-900B1DF2E84D}"/>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152093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0E0DE-B59C-4F81-929D-859AEFC47900}"/>
              </a:ext>
            </a:extLst>
          </p:cNvPr>
          <p:cNvSpPr>
            <a:spLocks noGrp="1"/>
          </p:cNvSpPr>
          <p:nvPr>
            <p:ph type="title"/>
          </p:nvPr>
        </p:nvSpPr>
        <p:spPr/>
        <p:txBody>
          <a:bodyPr/>
          <a:lstStyle/>
          <a:p>
            <a:r>
              <a:rPr lang="en-HK" dirty="0"/>
              <a:t>Motive and motivation</a:t>
            </a:r>
          </a:p>
        </p:txBody>
      </p:sp>
      <p:sp>
        <p:nvSpPr>
          <p:cNvPr id="3" name="Content Placeholder 2">
            <a:extLst>
              <a:ext uri="{FF2B5EF4-FFF2-40B4-BE49-F238E27FC236}">
                <a16:creationId xmlns:a16="http://schemas.microsoft.com/office/drawing/2014/main" id="{E71F7CA4-7DFB-485B-943F-463F46E703C6}"/>
              </a:ext>
            </a:extLst>
          </p:cNvPr>
          <p:cNvSpPr>
            <a:spLocks noGrp="1"/>
          </p:cNvSpPr>
          <p:nvPr>
            <p:ph idx="1"/>
          </p:nvPr>
        </p:nvSpPr>
        <p:spPr/>
        <p:txBody>
          <a:bodyPr>
            <a:normAutofit fontScale="92500" lnSpcReduction="20000"/>
          </a:bodyPr>
          <a:lstStyle/>
          <a:p>
            <a:r>
              <a:rPr lang="en-US" dirty="0"/>
              <a:t>Motivation is derived from the Latin word ‘movere’ to move </a:t>
            </a:r>
          </a:p>
          <a:p>
            <a:r>
              <a:rPr lang="en-US" dirty="0"/>
              <a:t>Pearce (2005) defines motives as the forces that drive travel behaviour. They can be biological and socio-cultural </a:t>
            </a:r>
          </a:p>
          <a:p>
            <a:r>
              <a:rPr lang="en-US" dirty="0"/>
              <a:t>Iso-Ahola (1982) defines them as internal factors that arouse, direct and integrate a person’s behaviour </a:t>
            </a:r>
          </a:p>
          <a:p>
            <a:r>
              <a:rPr lang="en-US" dirty="0"/>
              <a:t>Moutinho (1987) identifies motives as a state of need, a condition that exerts a push on the individuals toward certain types of action that are likely to bring satisfaction </a:t>
            </a:r>
          </a:p>
          <a:p>
            <a:r>
              <a:rPr lang="en-US" dirty="0"/>
              <a:t>Mill and Morrison (2012) suggest a distinction is needed between needs and wants </a:t>
            </a:r>
          </a:p>
          <a:p>
            <a:pPr lvl="1"/>
            <a:r>
              <a:rPr lang="en-US" dirty="0"/>
              <a:t>A need is an amorphous concept </a:t>
            </a:r>
          </a:p>
          <a:p>
            <a:pPr lvl="1"/>
            <a:r>
              <a:rPr lang="en-US" dirty="0"/>
              <a:t>A want is the concrete definition or transformation of a need</a:t>
            </a:r>
            <a:endParaRPr lang="en-HK" dirty="0"/>
          </a:p>
        </p:txBody>
      </p:sp>
      <p:sp>
        <p:nvSpPr>
          <p:cNvPr id="4" name="Footer Placeholder 3">
            <a:extLst>
              <a:ext uri="{FF2B5EF4-FFF2-40B4-BE49-F238E27FC236}">
                <a16:creationId xmlns:a16="http://schemas.microsoft.com/office/drawing/2014/main" id="{29EB91AE-8C98-42B4-80AB-20D4A4CDA1D0}"/>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275884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Maslow’s (1943) hierarchy of needs</a:t>
            </a:r>
          </a:p>
        </p:txBody>
      </p:sp>
      <p:sp>
        <p:nvSpPr>
          <p:cNvPr id="4" name="Text Placeholder 3"/>
          <p:cNvSpPr>
            <a:spLocks noGrp="1"/>
          </p:cNvSpPr>
          <p:nvPr>
            <p:ph type="body" sz="half" idx="1"/>
          </p:nvPr>
        </p:nvSpPr>
        <p:spPr/>
        <p:txBody>
          <a:bodyPr>
            <a:normAutofit fontScale="70000" lnSpcReduction="20000"/>
          </a:bodyPr>
          <a:lstStyle/>
          <a:p>
            <a:pPr lvl="0"/>
            <a:r>
              <a:rPr lang="en-GB" dirty="0">
                <a:solidFill>
                  <a:schemeClr val="tx1"/>
                </a:solidFill>
              </a:rPr>
              <a:t>Physiological needs of food, water, sex, air, sleep clothing</a:t>
            </a:r>
            <a:endParaRPr lang="en-US" dirty="0">
              <a:solidFill>
                <a:schemeClr val="tx1"/>
              </a:solidFill>
            </a:endParaRPr>
          </a:p>
          <a:p>
            <a:pPr lvl="0"/>
            <a:r>
              <a:rPr lang="en-GB" dirty="0">
                <a:solidFill>
                  <a:schemeClr val="tx1"/>
                </a:solidFill>
              </a:rPr>
              <a:t>Safety and security needs encompassing freedom from threat or danger or a secure, orderly and predictable environment</a:t>
            </a:r>
            <a:endParaRPr lang="en-US" dirty="0">
              <a:solidFill>
                <a:schemeClr val="tx1"/>
              </a:solidFill>
            </a:endParaRPr>
          </a:p>
          <a:p>
            <a:pPr lvl="0"/>
            <a:r>
              <a:rPr lang="en-GB" dirty="0">
                <a:solidFill>
                  <a:schemeClr val="tx1"/>
                </a:solidFill>
              </a:rPr>
              <a:t>Love and belonging needs that reflect feelings of connection to and affectionate relationships with family, friends, teammates or one’s community</a:t>
            </a:r>
            <a:endParaRPr lang="en-US" dirty="0">
              <a:solidFill>
                <a:schemeClr val="tx1"/>
              </a:solidFill>
            </a:endParaRPr>
          </a:p>
          <a:p>
            <a:pPr lvl="0"/>
            <a:r>
              <a:rPr lang="en-GB" dirty="0">
                <a:solidFill>
                  <a:schemeClr val="tx1"/>
                </a:solidFill>
              </a:rPr>
              <a:t>Esteem needs of self respect, accomplishment, reputation, recognition and prestige; and</a:t>
            </a:r>
            <a:endParaRPr lang="en-US" dirty="0">
              <a:solidFill>
                <a:schemeClr val="tx1"/>
              </a:solidFill>
            </a:endParaRPr>
          </a:p>
          <a:p>
            <a:r>
              <a:rPr lang="en-US" dirty="0">
                <a:solidFill>
                  <a:schemeClr val="tx1"/>
                </a:solidFill>
              </a:rPr>
              <a:t>Self actualisation needs of fulfilling one’s potential</a:t>
            </a:r>
          </a:p>
        </p:txBody>
      </p:sp>
      <p:pic>
        <p:nvPicPr>
          <p:cNvPr id="6" name="Chart Placeholder 5"/>
          <p:cNvPicPr>
            <a:picLocks noGrp="1" noChangeAspect="1"/>
          </p:cNvPicPr>
          <p:nvPr>
            <p:ph type="chart" sz="half" idx="2"/>
          </p:nvPr>
        </p:nvPicPr>
        <p:blipFill>
          <a:blip r:embed="rId2" cstate="email">
            <a:extLst>
              <a:ext uri="{28A0092B-C50C-407E-A947-70E740481C1C}">
                <a14:useLocalDpi xmlns:a14="http://schemas.microsoft.com/office/drawing/2010/main"/>
              </a:ext>
            </a:extLst>
          </a:blip>
          <a:stretch>
            <a:fillRect/>
          </a:stretch>
        </p:blipFill>
        <p:spPr>
          <a:xfrm>
            <a:off x="6381235" y="1795726"/>
            <a:ext cx="4541046" cy="3597348"/>
          </a:xfrm>
          <a:prstGeom prst="rect">
            <a:avLst/>
          </a:prstGeom>
        </p:spPr>
      </p:pic>
      <p:sp>
        <p:nvSpPr>
          <p:cNvPr id="3" name="TextBox 2">
            <a:extLst>
              <a:ext uri="{FF2B5EF4-FFF2-40B4-BE49-F238E27FC236}">
                <a16:creationId xmlns:a16="http://schemas.microsoft.com/office/drawing/2014/main" id="{6C8DBBAD-688C-4895-B64F-41BD45E8FA17}"/>
              </a:ext>
            </a:extLst>
          </p:cNvPr>
          <p:cNvSpPr txBox="1"/>
          <p:nvPr/>
        </p:nvSpPr>
        <p:spPr>
          <a:xfrm>
            <a:off x="1156893" y="5749101"/>
            <a:ext cx="4486117" cy="276999"/>
          </a:xfrm>
          <a:prstGeom prst="rect">
            <a:avLst/>
          </a:prstGeom>
          <a:noFill/>
        </p:spPr>
        <p:txBody>
          <a:bodyPr wrap="square" rtlCol="0">
            <a:spAutoFit/>
          </a:bodyPr>
          <a:lstStyle/>
          <a:p>
            <a:r>
              <a:rPr lang="en-HK" sz="1200" dirty="0"/>
              <a:t>Source: </a:t>
            </a:r>
            <a:r>
              <a:rPr lang="en-US" sz="1200" dirty="0">
                <a:effectLst/>
                <a:ea typeface="Times New Roman" panose="02020603050405020304" pitchFamily="18" charset="0"/>
              </a:rPr>
              <a:t>Hsu, Killion, Brown, Gross, and Huang (2008)</a:t>
            </a:r>
            <a:endParaRPr lang="en-HK" sz="1200" dirty="0"/>
          </a:p>
        </p:txBody>
      </p:sp>
      <p:sp>
        <p:nvSpPr>
          <p:cNvPr id="5" name="Footer Placeholder 4">
            <a:extLst>
              <a:ext uri="{FF2B5EF4-FFF2-40B4-BE49-F238E27FC236}">
                <a16:creationId xmlns:a16="http://schemas.microsoft.com/office/drawing/2014/main" id="{4F4EB276-6989-4F0F-9C11-74F46F06B64C}"/>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24825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3AB94-D44B-4D35-AD17-BDEEF7712DBD}"/>
              </a:ext>
            </a:extLst>
          </p:cNvPr>
          <p:cNvSpPr>
            <a:spLocks noGrp="1"/>
          </p:cNvSpPr>
          <p:nvPr>
            <p:ph type="title"/>
          </p:nvPr>
        </p:nvSpPr>
        <p:spPr/>
        <p:txBody>
          <a:bodyPr/>
          <a:lstStyle/>
          <a:p>
            <a:r>
              <a:rPr lang="en-HK" dirty="0"/>
              <a:t>Does Maslow work in tourism?</a:t>
            </a:r>
          </a:p>
        </p:txBody>
      </p:sp>
      <p:sp>
        <p:nvSpPr>
          <p:cNvPr id="3" name="Content Placeholder 2">
            <a:extLst>
              <a:ext uri="{FF2B5EF4-FFF2-40B4-BE49-F238E27FC236}">
                <a16:creationId xmlns:a16="http://schemas.microsoft.com/office/drawing/2014/main" id="{E1B41F3B-6855-498D-AEE7-280BE4DC1DE9}"/>
              </a:ext>
            </a:extLst>
          </p:cNvPr>
          <p:cNvSpPr>
            <a:spLocks noGrp="1"/>
          </p:cNvSpPr>
          <p:nvPr>
            <p:ph idx="1"/>
          </p:nvPr>
        </p:nvSpPr>
        <p:spPr/>
        <p:txBody>
          <a:bodyPr>
            <a:normAutofit fontScale="85000" lnSpcReduction="20000"/>
          </a:bodyPr>
          <a:lstStyle/>
          <a:p>
            <a:r>
              <a:rPr lang="en-US" dirty="0"/>
              <a:t>Little evidence to support it </a:t>
            </a:r>
          </a:p>
          <a:p>
            <a:r>
              <a:rPr lang="en-US" dirty="0"/>
              <a:t>Needs are not necessarily hierarchical nor are they singular</a:t>
            </a:r>
          </a:p>
          <a:p>
            <a:pPr lvl="1"/>
            <a:r>
              <a:rPr lang="en-US" dirty="0"/>
              <a:t>Example of commercial adventure tourism - the drivers of participation may be physiological, social and esteem related, and in some cases self-actualisation may come into play</a:t>
            </a:r>
          </a:p>
          <a:p>
            <a:r>
              <a:rPr lang="en-US" dirty="0"/>
              <a:t>The same action may satisfy many needs simultaneously, defying simple categorisation </a:t>
            </a:r>
          </a:p>
          <a:p>
            <a:pPr lvl="1"/>
            <a:r>
              <a:rPr lang="en-US" dirty="0"/>
              <a:t>Eating may satisfy a physiological need if the person is hungry, a relationship need if dining with friends and relatives, a self-esteem need if eating at a fine dining restaurant or perhaps even a self-actualisation need if the person is a culinary tourist and has always wanted to eat a certain type of food in a certain destination</a:t>
            </a:r>
          </a:p>
          <a:p>
            <a:r>
              <a:rPr lang="en-US" dirty="0"/>
              <a:t>Some core tourism motives are not covered by the hierarchy or can be subsumed into multiple tiers</a:t>
            </a:r>
          </a:p>
          <a:p>
            <a:pPr lvl="1"/>
            <a:r>
              <a:rPr lang="en-US" dirty="0"/>
              <a:t>Novelty and escape/relaxation do not easily fit into the traditional hierarchy of needs </a:t>
            </a:r>
          </a:p>
          <a:p>
            <a:r>
              <a:rPr lang="en-US" dirty="0"/>
              <a:t>The causal link between need and behaviour is not as absolute as desired</a:t>
            </a:r>
            <a:endParaRPr lang="en-HK" dirty="0"/>
          </a:p>
        </p:txBody>
      </p:sp>
      <p:sp>
        <p:nvSpPr>
          <p:cNvPr id="4" name="Footer Placeholder 3">
            <a:extLst>
              <a:ext uri="{FF2B5EF4-FFF2-40B4-BE49-F238E27FC236}">
                <a16:creationId xmlns:a16="http://schemas.microsoft.com/office/drawing/2014/main" id="{AB329DAE-406C-452A-B290-5FD53965C542}"/>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584438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DB1A-75BB-448F-97ED-F6F52C27818B}"/>
              </a:ext>
            </a:extLst>
          </p:cNvPr>
          <p:cNvSpPr>
            <a:spLocks noGrp="1"/>
          </p:cNvSpPr>
          <p:nvPr>
            <p:ph type="title"/>
          </p:nvPr>
        </p:nvSpPr>
        <p:spPr/>
        <p:txBody>
          <a:bodyPr/>
          <a:lstStyle/>
          <a:p>
            <a:r>
              <a:rPr lang="en-HK" dirty="0"/>
              <a:t>Dann’s (1977) Push–Pull model</a:t>
            </a:r>
          </a:p>
        </p:txBody>
      </p:sp>
      <p:sp>
        <p:nvSpPr>
          <p:cNvPr id="3" name="Content Placeholder 2">
            <a:extLst>
              <a:ext uri="{FF2B5EF4-FFF2-40B4-BE49-F238E27FC236}">
                <a16:creationId xmlns:a16="http://schemas.microsoft.com/office/drawing/2014/main" id="{A7DB5F90-7A61-459A-8783-996F6B864839}"/>
              </a:ext>
            </a:extLst>
          </p:cNvPr>
          <p:cNvSpPr>
            <a:spLocks noGrp="1"/>
          </p:cNvSpPr>
          <p:nvPr>
            <p:ph idx="1"/>
          </p:nvPr>
        </p:nvSpPr>
        <p:spPr/>
        <p:txBody>
          <a:bodyPr>
            <a:normAutofit lnSpcReduction="10000"/>
          </a:bodyPr>
          <a:lstStyle/>
          <a:p>
            <a:r>
              <a:rPr lang="en-US" dirty="0"/>
              <a:t>Arguably the best known and most ubiquitous model relating to motivations</a:t>
            </a:r>
          </a:p>
          <a:p>
            <a:r>
              <a:rPr lang="en-US" dirty="0"/>
              <a:t>Shows a link between drivers of travel and destination choice </a:t>
            </a:r>
          </a:p>
          <a:p>
            <a:r>
              <a:rPr lang="en-US" dirty="0"/>
              <a:t>Push factors are those factors that predispose tourists to travel </a:t>
            </a:r>
          </a:p>
          <a:p>
            <a:r>
              <a:rPr lang="en-US" dirty="0"/>
              <a:t>Pull factors are the features of the destination that attract tourists to certain places </a:t>
            </a:r>
          </a:p>
          <a:p>
            <a:r>
              <a:rPr lang="en-US" dirty="0"/>
              <a:t>While destinations may provide a range of products and services, the actual decision to visit a place is predicated on a prior need to travel </a:t>
            </a:r>
          </a:p>
          <a:p>
            <a:pPr lvl="1"/>
            <a:r>
              <a:rPr lang="en-US" dirty="0"/>
              <a:t>Push factors are the antecedent considerations before pull or destination factors can be considered.</a:t>
            </a:r>
            <a:endParaRPr lang="en-HK" dirty="0"/>
          </a:p>
        </p:txBody>
      </p:sp>
      <p:sp>
        <p:nvSpPr>
          <p:cNvPr id="4" name="Footer Placeholder 3">
            <a:extLst>
              <a:ext uri="{FF2B5EF4-FFF2-40B4-BE49-F238E27FC236}">
                <a16:creationId xmlns:a16="http://schemas.microsoft.com/office/drawing/2014/main" id="{7B0B7872-1BFC-4FCA-9339-E0AE31A17D18}"/>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679211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2265</Words>
  <Application>Microsoft Office PowerPoint</Application>
  <PresentationFormat>Widescreen</PresentationFormat>
  <Paragraphs>272</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PowerPoint Presentation</vt:lpstr>
      <vt:lpstr>Learning Objectives</vt:lpstr>
      <vt:lpstr>Why do people travel? A core tourism research question</vt:lpstr>
      <vt:lpstr>Different approaches adopted by sociologists, psychologists and consumer behaviourists</vt:lpstr>
      <vt:lpstr>Motive and motivation</vt:lpstr>
      <vt:lpstr>Maslow’s (1943) hierarchy of needs</vt:lpstr>
      <vt:lpstr>Does Maslow work in tourism?</vt:lpstr>
      <vt:lpstr>Dann’s (1977) Push–Pull model</vt:lpstr>
      <vt:lpstr>Two push factors: Anomie and Ego-enhancement</vt:lpstr>
      <vt:lpstr>Pull features</vt:lpstr>
      <vt:lpstr>Crompton (1979)</vt:lpstr>
      <vt:lpstr>Crompton’s 9 motives</vt:lpstr>
      <vt:lpstr>Iso-Ahola (1982) optimal arousal theory</vt:lpstr>
      <vt:lpstr>Gutman’s (1982) means-end chain theory</vt:lpstr>
      <vt:lpstr>3 elements</vt:lpstr>
      <vt:lpstr>Pearce’s travel career pattern (ladder)</vt:lpstr>
      <vt:lpstr>Travel Career Pattern (spa tourists in Asia)</vt:lpstr>
      <vt:lpstr>Core Level Motives</vt:lpstr>
      <vt:lpstr>Middle Tier Motives</vt:lpstr>
      <vt:lpstr>Outer Tier Motives</vt:lpstr>
      <vt:lpstr>Influence on travel experience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2021-09-07T15:46:40Z</dcterms:created>
  <dcterms:modified xsi:type="dcterms:W3CDTF">2021-09-07T15:47:10Z</dcterms:modified>
</cp:coreProperties>
</file>